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0" r:id="rId2"/>
    <p:sldId id="269" r:id="rId3"/>
    <p:sldId id="268" r:id="rId4"/>
    <p:sldId id="262" r:id="rId5"/>
    <p:sldId id="270" r:id="rId6"/>
    <p:sldId id="271" r:id="rId7"/>
    <p:sldId id="272" r:id="rId8"/>
    <p:sldId id="273" r:id="rId9"/>
    <p:sldId id="274" r:id="rId10"/>
    <p:sldId id="279" r:id="rId11"/>
    <p:sldId id="275" r:id="rId12"/>
    <p:sldId id="276" r:id="rId13"/>
    <p:sldId id="264" r:id="rId14"/>
    <p:sldId id="263" r:id="rId15"/>
    <p:sldId id="280" r:id="rId16"/>
    <p:sldId id="277" r:id="rId17"/>
    <p:sldId id="281" r:id="rId18"/>
    <p:sldId id="27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44" autoAdjust="0"/>
    <p:restoredTop sz="89776" autoAdjust="0"/>
  </p:normalViewPr>
  <p:slideViewPr>
    <p:cSldViewPr snapToGrid="0">
      <p:cViewPr varScale="1">
        <p:scale>
          <a:sx n="77" d="100"/>
          <a:sy n="77" d="100"/>
        </p:scale>
        <p:origin x="1286" y="6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D27DBA-01B4-44BA-A7E4-908A7A7B3AA9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B7417F-60A4-4033-BCC9-14CF632EC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191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417F-60A4-4033-BCC9-14CF632ECB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5409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417F-60A4-4033-BCC9-14CF632ECB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962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417F-60A4-4033-BCC9-14CF632ECB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82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417F-60A4-4033-BCC9-14CF632ECB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800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417F-60A4-4033-BCC9-14CF632ECB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08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417F-60A4-4033-BCC9-14CF632ECB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4275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417F-60A4-4033-BCC9-14CF632ECB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0876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417F-60A4-4033-BCC9-14CF632ECB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63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417F-60A4-4033-BCC9-14CF632ECB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4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417F-60A4-4033-BCC9-14CF632ECB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6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417F-60A4-4033-BCC9-14CF632ECB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551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417F-60A4-4033-BCC9-14CF632ECB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426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417F-60A4-4033-BCC9-14CF632ECB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198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417F-60A4-4033-BCC9-14CF632ECB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86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417F-60A4-4033-BCC9-14CF632ECB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178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417F-60A4-4033-BCC9-14CF632ECB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950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417F-60A4-4033-BCC9-14CF632ECB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902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614CC-0567-4351-AF2E-205B9BA74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3B70E9-E108-45D4-ADF9-0F270DA7EE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AA40B-A6A4-4B54-BD01-B9C4A66E0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98C4-631D-466C-9173-9D9ADFF19670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4C3E7-F6BC-4E67-B495-95B348C85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37245-A323-4B7C-BF81-CF0069EED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8FD6F-6CBB-4332-944C-955561737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68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FD856-127A-4C11-8319-DDB915EC4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20C8BC-9308-4209-B5DD-FA4767B692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924FA1-8E88-4137-B249-40A5BE393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98C4-631D-466C-9173-9D9ADFF19670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BB23E-1421-4E13-BC38-96F1A725F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DD2B5-E5D5-4AAA-A5FC-240C0AE16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8FD6F-6CBB-4332-944C-955561737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896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438C04-2000-45D6-8CA4-1A7072894D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BCEF36-2964-4F7A-9169-75222C7725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51175-D4CC-4F63-B435-D32FA42CC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98C4-631D-466C-9173-9D9ADFF19670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DFF8D-6C18-4ED6-BDDE-B059B9E38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D45B6-B869-4A9B-B642-54DF7A98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8FD6F-6CBB-4332-944C-955561737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62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E74EC-A381-44AB-AB36-C698CB24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BB604-5A58-4B68-A7F6-B897E0358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E47AED-2772-41D0-A19D-4DC0C634E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98C4-631D-466C-9173-9D9ADFF19670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3C47A-9680-4BCE-A1C2-41435CC0D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B7A33-FD1B-4321-8A1F-2573C16A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8FD6F-6CBB-4332-944C-955561737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11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45043-0414-4920-BBD6-6CF9E365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3796A-E769-4B1A-B115-C5957B7EC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2310A-48B7-48FC-9F74-D48D25757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98C4-631D-466C-9173-9D9ADFF19670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6FB15-3FAA-4E10-8BF2-5E4E3FA3B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EB5E7-BD0E-4CE0-BFFC-BACFFE211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8FD6F-6CBB-4332-944C-955561737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295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98D7D-9B57-4ECA-970C-9D059BCCE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16204-C22E-4206-AFAC-72E741DA8F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478FC6-D9FC-4199-83D2-CE652627EE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E4BE21-FE60-47DC-9244-E5813723D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98C4-631D-466C-9173-9D9ADFF19670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89703B-2660-4180-9F36-62FCA9A96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F1F6FD-E5D6-4F49-A576-84FE85C95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8FD6F-6CBB-4332-944C-955561737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010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58017-CBD8-4E9C-B732-4D97A4C08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107758-66FB-4BE8-90C1-836324509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5C7760-FD46-4FC3-ADC8-E1B576D341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CE7EFB-7B39-4751-98D8-FE2E518CEE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AAD071-C584-47D7-BDFD-5CA4434D7C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F90536-EDE8-4C0B-893D-556EC6301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98C4-631D-466C-9173-9D9ADFF19670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C90B74-7828-423D-9838-C9300348C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1C3899-98AD-430D-9C91-9B9048CF5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8FD6F-6CBB-4332-944C-955561737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327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A3189-93B5-474D-84F0-2DF81424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E11074-9896-4971-9310-4DF24B290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98C4-631D-466C-9173-9D9ADFF19670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4B174E-3A0D-4E1A-86BF-5F4947ADC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9E5A43-1DEA-4897-8BB0-2D4CAD18D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8FD6F-6CBB-4332-944C-955561737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013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693076-FBAF-4AAE-A285-8548F07BA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98C4-631D-466C-9173-9D9ADFF19670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7F3A72-00AA-43F2-897F-8CD90A35B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BAFC4-3663-424D-B061-3DE34563D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8FD6F-6CBB-4332-944C-955561737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493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81DA4-D202-41CB-8204-152316AB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41D7B-E9AB-4854-9F2A-A3BFF1453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4D3603-E3CC-4922-8CAD-9898374242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CB3A4E-2246-4CDF-AD73-9B3B4E808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98C4-631D-466C-9173-9D9ADFF19670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B16926-FEDE-4B3C-B750-E5B087F90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7EE337-317C-473F-8D68-A52F4D91F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8FD6F-6CBB-4332-944C-955561737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246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7B390-2D2A-4EC1-97AF-EC46EEE42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33314E-6FAD-4679-930D-E78D8D57C0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FD8E9-1E79-4422-B159-B5D82957C8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0FAF5-41DF-495D-9EBE-26E90DF6F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798C4-631D-466C-9173-9D9ADFF19670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B262BD-7104-4778-8791-438C349F1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0342A1-209F-474C-A9CE-E194FBAA5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8FD6F-6CBB-4332-944C-955561737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145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065CD6-2686-4981-B5CD-2ED553975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CA59E-BF46-48ED-BC75-226B43042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A3BA5-0F06-470F-9392-571030EECE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798C4-631D-466C-9173-9D9ADFF19670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C0F78-43E0-4401-B478-79FCD2B836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28BE6-B872-486F-B076-D490573E5B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8FD6F-6CBB-4332-944C-955561737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55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yliao@gatech.edu" TargetMode="External"/><Relationship Id="rId2" Type="http://schemas.openxmlformats.org/officeDocument/2006/relationships/hyperlink" Target="mailto:yjung77@gatech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hyperlink" Target="https://www.youtube.com/watch?v=QYUBz4mrnFU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gbxml.org/About_GreenBuildingXML_gbXML" TargetMode="External"/><Relationship Id="rId4" Type="http://schemas.openxmlformats.org/officeDocument/2006/relationships/hyperlink" Target="https://www.w3schools.com/xml/xml_whatis.asp%20%5b2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tZkY6pmNGQ&amp;index=5&amp;list=LLptFwQQSnDAcmIZXPY1EwaA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EB104-4448-4AB4-B0EE-9EE2105345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364063"/>
            <a:ext cx="12191999" cy="1064937"/>
          </a:xfrm>
        </p:spPr>
        <p:txBody>
          <a:bodyPr>
            <a:normAutofit fontScale="90000"/>
          </a:bodyPr>
          <a:lstStyle/>
          <a:p>
            <a:r>
              <a:rPr lang="en-US" sz="5400" b="1" dirty="0" err="1">
                <a:latin typeface="Helvetica" pitchFamily="50" charset="0"/>
              </a:rPr>
              <a:t>gb</a:t>
            </a:r>
            <a:r>
              <a:rPr lang="en-US" sz="5400" b="1" dirty="0">
                <a:latin typeface="Helvetica" pitchFamily="50" charset="0"/>
              </a:rPr>
              <a:t> (Green Building) EPC v1.0 Tutorial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CFC1AF-6285-4D9C-9CDD-4D104AC41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87045"/>
            <a:ext cx="9144000" cy="94844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Helvetica" pitchFamily="50" charset="0"/>
              </a:rPr>
              <a:t>Yun Joon Jung                                            </a:t>
            </a:r>
            <a:r>
              <a:rPr lang="en-US" dirty="0">
                <a:latin typeface="Helvetica" pitchFamily="50" charset="0"/>
                <a:hlinkClick r:id="rId2"/>
              </a:rPr>
              <a:t>yjung77@gatech.edu</a:t>
            </a:r>
            <a:r>
              <a:rPr lang="en-US" dirty="0">
                <a:latin typeface="Helvetica" pitchFamily="50" charset="0"/>
              </a:rPr>
              <a:t> </a:t>
            </a:r>
          </a:p>
          <a:p>
            <a:pPr algn="l"/>
            <a:r>
              <a:rPr lang="en-US" dirty="0">
                <a:latin typeface="Helvetica" pitchFamily="50" charset="0"/>
              </a:rPr>
              <a:t>Mengyue Liao                                              </a:t>
            </a:r>
            <a:r>
              <a:rPr lang="en-US" u="sng" dirty="0">
                <a:latin typeface="Helvetica" pitchFamily="50" charset="0"/>
                <a:hlinkClick r:id="rId3"/>
              </a:rPr>
              <a:t>myliao@gatech.edu</a:t>
            </a:r>
            <a:endParaRPr lang="en-US" u="sng" dirty="0">
              <a:latin typeface="Helvetica" pitchFamily="50" charset="0"/>
            </a:endParaRPr>
          </a:p>
          <a:p>
            <a:pPr algn="l"/>
            <a:endParaRPr lang="en-US" u="sng" dirty="0">
              <a:latin typeface="Helvetica" pitchFamily="50" charset="0"/>
            </a:endParaRPr>
          </a:p>
          <a:p>
            <a:pPr algn="l"/>
            <a:endParaRPr lang="en-US" dirty="0">
              <a:latin typeface="Helvetica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0B916B-2BD9-4BDE-8882-D8DD8FDF64D7}"/>
              </a:ext>
            </a:extLst>
          </p:cNvPr>
          <p:cNvSpPr txBox="1"/>
          <p:nvPr/>
        </p:nvSpPr>
        <p:spPr>
          <a:xfrm>
            <a:off x="8560904" y="5951861"/>
            <a:ext cx="21070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50" charset="0"/>
              </a:rPr>
              <a:t>Jan, 2018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05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2CC1D0-7982-41FA-91C6-6AD3F118AE4F}"/>
              </a:ext>
            </a:extLst>
          </p:cNvPr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Helvetica" pitchFamily="50" charset="0"/>
              </a:rPr>
              <a:t>2.4 Revit – Cooling/Heating set point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55A234-4F35-44AD-94D1-B13AFA54A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63599"/>
            <a:ext cx="6739197" cy="45631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C4A75C-FFAE-4E71-9777-E62166AA86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3" t="3189" b="1906"/>
          <a:stretch/>
        </p:blipFill>
        <p:spPr>
          <a:xfrm>
            <a:off x="6915851" y="874644"/>
            <a:ext cx="3625390" cy="21842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A55FDB-27BE-428F-BD12-D729B77338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9" t="4613" r="2378"/>
          <a:stretch/>
        </p:blipFill>
        <p:spPr>
          <a:xfrm>
            <a:off x="6915851" y="3038659"/>
            <a:ext cx="3625390" cy="217574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222E77-397E-4D93-B605-47BA41E6D695}"/>
              </a:ext>
            </a:extLst>
          </p:cNvPr>
          <p:cNvSpPr/>
          <p:nvPr/>
        </p:nvSpPr>
        <p:spPr>
          <a:xfrm>
            <a:off x="964482" y="4126532"/>
            <a:ext cx="1431246" cy="23820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34D06F-B5B1-4330-BA70-73DABC538E99}"/>
              </a:ext>
            </a:extLst>
          </p:cNvPr>
          <p:cNvCxnSpPr>
            <a:cxnSpLocks/>
          </p:cNvCxnSpPr>
          <p:nvPr/>
        </p:nvCxnSpPr>
        <p:spPr>
          <a:xfrm flipV="1">
            <a:off x="4005469" y="2186609"/>
            <a:ext cx="0" cy="3559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E9C8DF0-7B45-4201-AED4-B6D4B60DDF9C}"/>
              </a:ext>
            </a:extLst>
          </p:cNvPr>
          <p:cNvSpPr txBox="1"/>
          <p:nvPr/>
        </p:nvSpPr>
        <p:spPr>
          <a:xfrm>
            <a:off x="2813515" y="1901879"/>
            <a:ext cx="23839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" pitchFamily="50" charset="0"/>
              </a:rPr>
              <a:t>1. Click thermal zone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7F88551-7524-446B-8CFD-C79C1D5BC026}"/>
              </a:ext>
            </a:extLst>
          </p:cNvPr>
          <p:cNvCxnSpPr>
            <a:cxnSpLocks/>
          </p:cNvCxnSpPr>
          <p:nvPr/>
        </p:nvCxnSpPr>
        <p:spPr>
          <a:xfrm flipV="1">
            <a:off x="2395728" y="1431236"/>
            <a:ext cx="4551588" cy="26952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A366FBBF-DE8E-4007-8ACF-9337C96DF2F0}"/>
              </a:ext>
            </a:extLst>
          </p:cNvPr>
          <p:cNvSpPr/>
          <p:nvPr/>
        </p:nvSpPr>
        <p:spPr>
          <a:xfrm>
            <a:off x="6947316" y="1222852"/>
            <a:ext cx="3478832" cy="31448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B7B624-17E4-4685-BC2C-C36FB5F57A81}"/>
              </a:ext>
            </a:extLst>
          </p:cNvPr>
          <p:cNvSpPr/>
          <p:nvPr/>
        </p:nvSpPr>
        <p:spPr>
          <a:xfrm>
            <a:off x="7004862" y="3386867"/>
            <a:ext cx="3478832" cy="31448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5860FC7-AEBD-4296-BAD7-E9BD1E5D47BD}"/>
              </a:ext>
            </a:extLst>
          </p:cNvPr>
          <p:cNvCxnSpPr>
            <a:cxnSpLocks/>
          </p:cNvCxnSpPr>
          <p:nvPr/>
        </p:nvCxnSpPr>
        <p:spPr>
          <a:xfrm>
            <a:off x="10483694" y="1380096"/>
            <a:ext cx="22465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E4385C5-C6ED-44AA-ABF1-079F1B668021}"/>
              </a:ext>
            </a:extLst>
          </p:cNvPr>
          <p:cNvSpPr txBox="1"/>
          <p:nvPr/>
        </p:nvSpPr>
        <p:spPr>
          <a:xfrm>
            <a:off x="216707" y="4657073"/>
            <a:ext cx="2869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" pitchFamily="50" charset="0"/>
              </a:rPr>
              <a:t>2. Click cooling/heating information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6DC8BA3-41B0-4DCF-82DE-9B90B174F684}"/>
              </a:ext>
            </a:extLst>
          </p:cNvPr>
          <p:cNvCxnSpPr>
            <a:cxnSpLocks/>
          </p:cNvCxnSpPr>
          <p:nvPr/>
        </p:nvCxnSpPr>
        <p:spPr>
          <a:xfrm>
            <a:off x="1654272" y="4369030"/>
            <a:ext cx="14710" cy="3487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BDF6C72-AC6C-4DD6-B07A-56396EC00417}"/>
              </a:ext>
            </a:extLst>
          </p:cNvPr>
          <p:cNvSpPr txBox="1"/>
          <p:nvPr/>
        </p:nvSpPr>
        <p:spPr>
          <a:xfrm>
            <a:off x="10426148" y="988452"/>
            <a:ext cx="1737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" pitchFamily="50" charset="0"/>
              </a:rPr>
              <a:t>3. Set up cooling set point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F3A718F-CA63-4414-A403-21606332A4A9}"/>
              </a:ext>
            </a:extLst>
          </p:cNvPr>
          <p:cNvCxnSpPr>
            <a:cxnSpLocks/>
          </p:cNvCxnSpPr>
          <p:nvPr/>
        </p:nvCxnSpPr>
        <p:spPr>
          <a:xfrm>
            <a:off x="10541241" y="3544111"/>
            <a:ext cx="22465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374180B-66CB-4A12-B15A-75887EE40EF7}"/>
              </a:ext>
            </a:extLst>
          </p:cNvPr>
          <p:cNvSpPr txBox="1"/>
          <p:nvPr/>
        </p:nvSpPr>
        <p:spPr>
          <a:xfrm>
            <a:off x="10498171" y="3128612"/>
            <a:ext cx="1737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" pitchFamily="50" charset="0"/>
              </a:rPr>
              <a:t>4. Set up heating set point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6E4788-F2D0-470E-AEC7-582231C46218}"/>
              </a:ext>
            </a:extLst>
          </p:cNvPr>
          <p:cNvSpPr txBox="1"/>
          <p:nvPr/>
        </p:nvSpPr>
        <p:spPr>
          <a:xfrm>
            <a:off x="3789266" y="5455387"/>
            <a:ext cx="5899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Fig 8. Cooling/Heating set point set-up in Revit </a:t>
            </a:r>
          </a:p>
        </p:txBody>
      </p:sp>
    </p:spTree>
    <p:extLst>
      <p:ext uri="{BB962C8B-B14F-4D97-AF65-F5344CB8AC3E}">
        <p14:creationId xmlns:p14="http://schemas.microsoft.com/office/powerpoint/2010/main" val="4234839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2CC1D0-7982-41FA-91C6-6AD3F118AE4F}"/>
              </a:ext>
            </a:extLst>
          </p:cNvPr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Helvetica" pitchFamily="50" charset="0"/>
              </a:rPr>
              <a:t>2.5 Revit – Export gbXML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3C9E954-F9DE-423B-99E7-41151A9CE6D0}"/>
              </a:ext>
            </a:extLst>
          </p:cNvPr>
          <p:cNvSpPr txBox="1"/>
          <p:nvPr/>
        </p:nvSpPr>
        <p:spPr>
          <a:xfrm>
            <a:off x="0" y="5796817"/>
            <a:ext cx="12192000" cy="113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Helvetica" pitchFamily="50" charset="0"/>
              </a:rPr>
              <a:t>• You must follow 2.4 (Export gbXML) section because if </a:t>
            </a:r>
            <a:r>
              <a:rPr lang="en-US" sz="2400" dirty="0" err="1">
                <a:latin typeface="Helvetica" pitchFamily="50" charset="0"/>
              </a:rPr>
              <a:t>UseRoom</a:t>
            </a:r>
            <a:r>
              <a:rPr lang="en-US" sz="2400" dirty="0">
                <a:latin typeface="Helvetica" pitchFamily="50" charset="0"/>
              </a:rPr>
              <a:t>/Space Volume is used</a:t>
            </a:r>
            <a:r>
              <a:rPr lang="en-US" sz="2400">
                <a:latin typeface="Helvetica" pitchFamily="50" charset="0"/>
              </a:rPr>
              <a:t>, Roof’s construction </a:t>
            </a:r>
            <a:r>
              <a:rPr lang="en-US" sz="2400" dirty="0">
                <a:latin typeface="Helvetica" pitchFamily="50" charset="0"/>
              </a:rPr>
              <a:t>type info are not exported.</a:t>
            </a:r>
            <a:endParaRPr lang="en-US" sz="2200" dirty="0">
              <a:latin typeface="Helvetica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DF56C4-CF81-4745-856D-852674F1C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3600"/>
            <a:ext cx="12192000" cy="479407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222E77-397E-4D93-B605-47BA41E6D695}"/>
              </a:ext>
            </a:extLst>
          </p:cNvPr>
          <p:cNvSpPr/>
          <p:nvPr/>
        </p:nvSpPr>
        <p:spPr>
          <a:xfrm>
            <a:off x="5029828" y="1950533"/>
            <a:ext cx="2521592" cy="110508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7FE68C7-50D7-4414-85F9-38A9A1DF7965}"/>
              </a:ext>
            </a:extLst>
          </p:cNvPr>
          <p:cNvCxnSpPr>
            <a:cxnSpLocks/>
          </p:cNvCxnSpPr>
          <p:nvPr/>
        </p:nvCxnSpPr>
        <p:spPr>
          <a:xfrm>
            <a:off x="7614599" y="2541108"/>
            <a:ext cx="45498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E4385C5-C6ED-44AA-ABF1-079F1B668021}"/>
              </a:ext>
            </a:extLst>
          </p:cNvPr>
          <p:cNvSpPr txBox="1"/>
          <p:nvPr/>
        </p:nvSpPr>
        <p:spPr>
          <a:xfrm>
            <a:off x="7891064" y="1987328"/>
            <a:ext cx="34431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>
                <a:latin typeface="Helvetica" pitchFamily="50" charset="0"/>
              </a:rPr>
              <a:t>To have Export gbXML window, click File -&gt; Export -&gt; gbXML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Helvetica" pitchFamily="50" charset="0"/>
              </a:rPr>
              <a:t>Click Edit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F6C588-D1C3-43BC-9958-2BABFC7BAF5B}"/>
              </a:ext>
            </a:extLst>
          </p:cNvPr>
          <p:cNvSpPr txBox="1"/>
          <p:nvPr/>
        </p:nvSpPr>
        <p:spPr>
          <a:xfrm>
            <a:off x="3340693" y="5596762"/>
            <a:ext cx="5899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Fig 9. gbXML export in Revit</a:t>
            </a:r>
          </a:p>
        </p:txBody>
      </p:sp>
    </p:spTree>
    <p:extLst>
      <p:ext uri="{BB962C8B-B14F-4D97-AF65-F5344CB8AC3E}">
        <p14:creationId xmlns:p14="http://schemas.microsoft.com/office/powerpoint/2010/main" val="408616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2CC1D0-7982-41FA-91C6-6AD3F118AE4F}"/>
              </a:ext>
            </a:extLst>
          </p:cNvPr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Helvetica" pitchFamily="50" charset="0"/>
              </a:rPr>
              <a:t>2.5 Revit – Export gbXML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4385C5-C6ED-44AA-ABF1-079F1B668021}"/>
              </a:ext>
            </a:extLst>
          </p:cNvPr>
          <p:cNvSpPr txBox="1"/>
          <p:nvPr/>
        </p:nvSpPr>
        <p:spPr>
          <a:xfrm>
            <a:off x="5196840" y="1148522"/>
            <a:ext cx="3559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50" charset="0"/>
              </a:rPr>
              <a:t>Must select Use Building Elements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3EC10E-37B5-4035-841A-B677C3ADEB56}"/>
              </a:ext>
            </a:extLst>
          </p:cNvPr>
          <p:cNvCxnSpPr>
            <a:cxnSpLocks/>
          </p:cNvCxnSpPr>
          <p:nvPr/>
        </p:nvCxnSpPr>
        <p:spPr>
          <a:xfrm>
            <a:off x="4862773" y="1317799"/>
            <a:ext cx="3340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0AFDB74-3F1D-402F-82FD-A97922F36594}"/>
              </a:ext>
            </a:extLst>
          </p:cNvPr>
          <p:cNvSpPr txBox="1"/>
          <p:nvPr/>
        </p:nvSpPr>
        <p:spPr>
          <a:xfrm>
            <a:off x="5196840" y="1405735"/>
            <a:ext cx="3313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50" charset="0"/>
              </a:rPr>
              <a:t>Must select New Construction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DC22391-4CFA-4D80-A7AA-7EAD3CAF30F3}"/>
              </a:ext>
            </a:extLst>
          </p:cNvPr>
          <p:cNvCxnSpPr>
            <a:cxnSpLocks/>
          </p:cNvCxnSpPr>
          <p:nvPr/>
        </p:nvCxnSpPr>
        <p:spPr>
          <a:xfrm>
            <a:off x="4854001" y="1575012"/>
            <a:ext cx="3340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D4B44369-7CCD-4891-9AF0-DBC12B769F99}"/>
              </a:ext>
            </a:extLst>
          </p:cNvPr>
          <p:cNvGrpSpPr/>
          <p:nvPr/>
        </p:nvGrpSpPr>
        <p:grpSpPr>
          <a:xfrm>
            <a:off x="15241" y="863600"/>
            <a:ext cx="4815840" cy="3870743"/>
            <a:chOff x="15240" y="863600"/>
            <a:chExt cx="5563813" cy="447192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46C8E98-41E2-4BE4-9B32-B9D3EB62E0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66" t="1000"/>
            <a:stretch/>
          </p:blipFill>
          <p:spPr>
            <a:xfrm>
              <a:off x="15240" y="863600"/>
              <a:ext cx="5563813" cy="4471928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0AD1A1C-8AF9-4135-80FF-B1B08BD7CEF2}"/>
                </a:ext>
              </a:extLst>
            </p:cNvPr>
            <p:cNvSpPr/>
            <p:nvPr/>
          </p:nvSpPr>
          <p:spPr>
            <a:xfrm>
              <a:off x="2759067" y="1302834"/>
              <a:ext cx="2764379" cy="471102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86481E1-851F-47AC-BB0D-C6A337DAE44D}"/>
                </a:ext>
              </a:extLst>
            </p:cNvPr>
            <p:cNvSpPr/>
            <p:nvPr/>
          </p:nvSpPr>
          <p:spPr>
            <a:xfrm>
              <a:off x="2734684" y="2270503"/>
              <a:ext cx="2695390" cy="234943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0D42F00-5301-423C-956C-D7D91AE2DACC}"/>
              </a:ext>
            </a:extLst>
          </p:cNvPr>
          <p:cNvSpPr txBox="1"/>
          <p:nvPr/>
        </p:nvSpPr>
        <p:spPr>
          <a:xfrm>
            <a:off x="5188068" y="2059386"/>
            <a:ext cx="3313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50" charset="0"/>
              </a:rPr>
              <a:t>Click Edit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2EBF75-CCDA-4CCF-94B1-D0A1B5FC878C}"/>
              </a:ext>
            </a:extLst>
          </p:cNvPr>
          <p:cNvCxnSpPr>
            <a:cxnSpLocks/>
          </p:cNvCxnSpPr>
          <p:nvPr/>
        </p:nvCxnSpPr>
        <p:spPr>
          <a:xfrm>
            <a:off x="4845229" y="2228663"/>
            <a:ext cx="3340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46C2C864-891A-4870-A956-8FE0CDEA3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" t="572" b="1185"/>
          <a:stretch/>
        </p:blipFill>
        <p:spPr>
          <a:xfrm>
            <a:off x="5393184" y="2528344"/>
            <a:ext cx="4846615" cy="387074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90443E7-7052-4EDD-B6C6-64D9F5959BCB}"/>
              </a:ext>
            </a:extLst>
          </p:cNvPr>
          <p:cNvSpPr/>
          <p:nvPr/>
        </p:nvSpPr>
        <p:spPr>
          <a:xfrm>
            <a:off x="7780779" y="4279453"/>
            <a:ext cx="2338581" cy="13217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A54612-DFC7-4FBB-B67F-A2C826617366}"/>
              </a:ext>
            </a:extLst>
          </p:cNvPr>
          <p:cNvSpPr/>
          <p:nvPr/>
        </p:nvSpPr>
        <p:spPr>
          <a:xfrm>
            <a:off x="7699929" y="4734343"/>
            <a:ext cx="2419431" cy="13217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6ED667-62CF-417B-A610-8C16C984C348}"/>
              </a:ext>
            </a:extLst>
          </p:cNvPr>
          <p:cNvSpPr txBox="1"/>
          <p:nvPr/>
        </p:nvSpPr>
        <p:spPr>
          <a:xfrm>
            <a:off x="10421937" y="4631768"/>
            <a:ext cx="19112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Helvetica" pitchFamily="50" charset="0"/>
              </a:rPr>
              <a:t>Must be checked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2D0336-9248-4633-B9AD-33C4FFBE2E2F}"/>
              </a:ext>
            </a:extLst>
          </p:cNvPr>
          <p:cNvCxnSpPr>
            <a:cxnSpLocks/>
          </p:cNvCxnSpPr>
          <p:nvPr/>
        </p:nvCxnSpPr>
        <p:spPr>
          <a:xfrm>
            <a:off x="10180791" y="4801045"/>
            <a:ext cx="3340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4F58656-5D31-4ED1-87EC-6368A348576E}"/>
              </a:ext>
            </a:extLst>
          </p:cNvPr>
          <p:cNvCxnSpPr>
            <a:cxnSpLocks/>
          </p:cNvCxnSpPr>
          <p:nvPr/>
        </p:nvCxnSpPr>
        <p:spPr>
          <a:xfrm>
            <a:off x="5891024" y="2359064"/>
            <a:ext cx="0" cy="2436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215A6A9-CB8A-446E-847F-15AD47257E67}"/>
              </a:ext>
            </a:extLst>
          </p:cNvPr>
          <p:cNvSpPr txBox="1"/>
          <p:nvPr/>
        </p:nvSpPr>
        <p:spPr>
          <a:xfrm>
            <a:off x="22860" y="5444740"/>
            <a:ext cx="5370324" cy="113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Helvetica" pitchFamily="50" charset="0"/>
              </a:rPr>
              <a:t>• After finishing this step, click OK and then gbXML file is exported</a:t>
            </a:r>
            <a:r>
              <a:rPr lang="en-US" dirty="0">
                <a:latin typeface="Helvetica" pitchFamily="50" charset="0"/>
              </a:rPr>
              <a:t> </a:t>
            </a:r>
            <a:endParaRPr lang="en-US" sz="2200" dirty="0">
              <a:latin typeface="Helvetica" pitchFamily="50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37F365-3ED8-4313-9506-DE4A18A74050}"/>
              </a:ext>
            </a:extLst>
          </p:cNvPr>
          <p:cNvSpPr txBox="1"/>
          <p:nvPr/>
        </p:nvSpPr>
        <p:spPr>
          <a:xfrm>
            <a:off x="10325882" y="4193029"/>
            <a:ext cx="3559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Helvetica" pitchFamily="50" charset="0"/>
              </a:rPr>
              <a:t>Must select Spaces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6C8F029-66CC-4B69-A7E1-D8952A1D84F3}"/>
              </a:ext>
            </a:extLst>
          </p:cNvPr>
          <p:cNvCxnSpPr>
            <a:cxnSpLocks/>
          </p:cNvCxnSpPr>
          <p:nvPr/>
        </p:nvCxnSpPr>
        <p:spPr>
          <a:xfrm>
            <a:off x="10040583" y="4362306"/>
            <a:ext cx="3340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7DE6D1F-F334-41BE-B4DA-F3315679F288}"/>
              </a:ext>
            </a:extLst>
          </p:cNvPr>
          <p:cNvSpPr txBox="1"/>
          <p:nvPr/>
        </p:nvSpPr>
        <p:spPr>
          <a:xfrm>
            <a:off x="404796" y="4714418"/>
            <a:ext cx="392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Fig 10. gbXML export in Revit</a:t>
            </a:r>
          </a:p>
        </p:txBody>
      </p:sp>
    </p:spTree>
    <p:extLst>
      <p:ext uri="{BB962C8B-B14F-4D97-AF65-F5344CB8AC3E}">
        <p14:creationId xmlns:p14="http://schemas.microsoft.com/office/powerpoint/2010/main" val="4102204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2CC1D0-7982-41FA-91C6-6AD3F118AE4F}"/>
              </a:ext>
            </a:extLst>
          </p:cNvPr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Helvetica" pitchFamily="50" charset="0"/>
              </a:rPr>
              <a:t>3.1 </a:t>
            </a:r>
            <a:r>
              <a:rPr lang="en-US" sz="3600" dirty="0" err="1">
                <a:latin typeface="Helvetica" pitchFamily="50" charset="0"/>
              </a:rPr>
              <a:t>gbEPC</a:t>
            </a:r>
            <a:r>
              <a:rPr lang="en-US" sz="3600" dirty="0">
                <a:latin typeface="Helvetica" pitchFamily="50" charset="0"/>
              </a:rPr>
              <a:t> - Python installation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3C9E954-F9DE-423B-99E7-41151A9CE6D0}"/>
              </a:ext>
            </a:extLst>
          </p:cNvPr>
          <p:cNvSpPr txBox="1"/>
          <p:nvPr/>
        </p:nvSpPr>
        <p:spPr>
          <a:xfrm>
            <a:off x="258417" y="5115000"/>
            <a:ext cx="116751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50" charset="0"/>
              </a:rPr>
              <a:t>• First, it is required to install Python 2.7. You can download Python 2.7 for free in the link (</a:t>
            </a:r>
            <a:r>
              <a:rPr lang="en-US" sz="2400" dirty="0">
                <a:latin typeface="Helvetica" pitchFamily="50" charset="0"/>
                <a:hlinkClick r:id="rId3"/>
              </a:rPr>
              <a:t>https://www.python.org/</a:t>
            </a:r>
            <a:r>
              <a:rPr lang="en-US" sz="2400" dirty="0">
                <a:latin typeface="Helvetica" pitchFamily="50" charset="0"/>
              </a:rPr>
              <a:t>).</a:t>
            </a:r>
          </a:p>
          <a:p>
            <a:r>
              <a:rPr lang="en-US" sz="2400" dirty="0">
                <a:latin typeface="Helvetica" pitchFamily="50" charset="0"/>
              </a:rPr>
              <a:t> • Detail python install tutorial is available in the link (</a:t>
            </a:r>
            <a:r>
              <a:rPr lang="en-US" sz="2400" dirty="0">
                <a:latin typeface="Helvetica" pitchFamily="50" charset="0"/>
                <a:hlinkClick r:id="rId4"/>
              </a:rPr>
              <a:t>https://www.youtube.com/watch?v=QYUBz4mrnFU</a:t>
            </a:r>
            <a:r>
              <a:rPr lang="en-US" sz="2400" dirty="0">
                <a:latin typeface="Helvetica" pitchFamily="50" charset="0"/>
              </a:rPr>
              <a:t>).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B65B1E-421E-446B-8306-CB8EB6E2D3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984"/>
          <a:stretch/>
        </p:blipFill>
        <p:spPr>
          <a:xfrm>
            <a:off x="0" y="942370"/>
            <a:ext cx="12192000" cy="386331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15A6FAB-A731-48EB-837B-813503BA5164}"/>
              </a:ext>
            </a:extLst>
          </p:cNvPr>
          <p:cNvSpPr/>
          <p:nvPr/>
        </p:nvSpPr>
        <p:spPr>
          <a:xfrm>
            <a:off x="4292600" y="2250440"/>
            <a:ext cx="1259840" cy="19558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A3B41E-1E9B-4890-924B-A175820C46AD}"/>
              </a:ext>
            </a:extLst>
          </p:cNvPr>
          <p:cNvSpPr txBox="1"/>
          <p:nvPr/>
        </p:nvSpPr>
        <p:spPr>
          <a:xfrm>
            <a:off x="5882640" y="2166620"/>
            <a:ext cx="3313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" pitchFamily="50" charset="0"/>
              </a:rPr>
              <a:t>1. Download Python 2.7 version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C19AA2-4B2D-427C-A61F-584D2B244475}"/>
              </a:ext>
            </a:extLst>
          </p:cNvPr>
          <p:cNvCxnSpPr>
            <a:cxnSpLocks/>
          </p:cNvCxnSpPr>
          <p:nvPr/>
        </p:nvCxnSpPr>
        <p:spPr>
          <a:xfrm>
            <a:off x="5585521" y="2335897"/>
            <a:ext cx="33406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0B2FF09-9B56-4412-A417-9D264A4FB826}"/>
              </a:ext>
            </a:extLst>
          </p:cNvPr>
          <p:cNvSpPr txBox="1"/>
          <p:nvPr/>
        </p:nvSpPr>
        <p:spPr>
          <a:xfrm>
            <a:off x="4131700" y="4784463"/>
            <a:ext cx="392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Fig 11. Python homepage</a:t>
            </a:r>
          </a:p>
        </p:txBody>
      </p:sp>
    </p:spTree>
    <p:extLst>
      <p:ext uri="{BB962C8B-B14F-4D97-AF65-F5344CB8AC3E}">
        <p14:creationId xmlns:p14="http://schemas.microsoft.com/office/powerpoint/2010/main" val="943858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2CC1D0-7982-41FA-91C6-6AD3F118AE4F}"/>
              </a:ext>
            </a:extLst>
          </p:cNvPr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Helvetica" pitchFamily="50" charset="0"/>
              </a:rPr>
              <a:t>3.1 </a:t>
            </a:r>
            <a:r>
              <a:rPr lang="en-US" sz="3600" dirty="0" err="1">
                <a:latin typeface="Helvetica" pitchFamily="50" charset="0"/>
              </a:rPr>
              <a:t>gbEPC</a:t>
            </a:r>
            <a:r>
              <a:rPr lang="en-US" sz="3600" dirty="0">
                <a:latin typeface="Helvetica" pitchFamily="50" charset="0"/>
              </a:rPr>
              <a:t> - Python installation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3C9E954-F9DE-423B-99E7-41151A9CE6D0}"/>
              </a:ext>
            </a:extLst>
          </p:cNvPr>
          <p:cNvSpPr txBox="1"/>
          <p:nvPr/>
        </p:nvSpPr>
        <p:spPr>
          <a:xfrm>
            <a:off x="-12037" y="5006577"/>
            <a:ext cx="121920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50" charset="0"/>
              </a:rPr>
              <a:t>• Open command prompt window (Start </a:t>
            </a:r>
            <a:r>
              <a:rPr lang="en-US" dirty="0">
                <a:latin typeface="Helvetica" pitchFamily="50" charset="0"/>
              </a:rPr>
              <a:t>→</a:t>
            </a:r>
            <a:r>
              <a:rPr lang="en-US" sz="2400" dirty="0">
                <a:latin typeface="Helvetica" pitchFamily="50" charset="0"/>
              </a:rPr>
              <a:t> type command prompt)</a:t>
            </a:r>
          </a:p>
          <a:p>
            <a:r>
              <a:rPr lang="en-US" sz="2400" dirty="0">
                <a:latin typeface="Helvetica" pitchFamily="50" charset="0"/>
              </a:rPr>
              <a:t>• Install </a:t>
            </a:r>
            <a:r>
              <a:rPr lang="en-US" sz="2400" dirty="0" err="1">
                <a:latin typeface="Helvetica" pitchFamily="50" charset="0"/>
              </a:rPr>
              <a:t>lxml</a:t>
            </a:r>
            <a:r>
              <a:rPr lang="en-US" sz="2400" dirty="0">
                <a:latin typeface="Helvetica" pitchFamily="50" charset="0"/>
              </a:rPr>
              <a:t>, </a:t>
            </a:r>
            <a:r>
              <a:rPr lang="en-US" sz="2400" dirty="0" err="1">
                <a:latin typeface="Helvetica" pitchFamily="50" charset="0"/>
              </a:rPr>
              <a:t>numpy</a:t>
            </a:r>
            <a:r>
              <a:rPr lang="en-US" sz="2400" dirty="0">
                <a:latin typeface="Helvetica" pitchFamily="50" charset="0"/>
              </a:rPr>
              <a:t> and </a:t>
            </a:r>
            <a:r>
              <a:rPr lang="en-US" sz="2400" dirty="0" err="1">
                <a:latin typeface="Helvetica" pitchFamily="50" charset="0"/>
              </a:rPr>
              <a:t>openpyxl</a:t>
            </a:r>
            <a:r>
              <a:rPr lang="en-US" sz="2400" dirty="0">
                <a:latin typeface="Helvetica" pitchFamily="50" charset="0"/>
              </a:rPr>
              <a:t> modules using pip install </a:t>
            </a:r>
          </a:p>
          <a:p>
            <a:r>
              <a:rPr lang="en-US" sz="2200" dirty="0">
                <a:latin typeface="Helvetica" pitchFamily="50" charset="0"/>
              </a:rPr>
              <a:t>→ file directory (green box) doesn’t matter when pip install is used</a:t>
            </a:r>
          </a:p>
          <a:p>
            <a:r>
              <a:rPr lang="en-US" sz="2200" dirty="0">
                <a:latin typeface="Helvetica" pitchFamily="50" charset="0"/>
              </a:rPr>
              <a:t>→ type “pip install </a:t>
            </a:r>
            <a:r>
              <a:rPr lang="en-US" sz="2200" dirty="0" err="1">
                <a:latin typeface="Helvetica" pitchFamily="50" charset="0"/>
              </a:rPr>
              <a:t>lxml</a:t>
            </a:r>
            <a:r>
              <a:rPr lang="en-US" sz="2200" dirty="0">
                <a:latin typeface="Helvetica" pitchFamily="50" charset="0"/>
              </a:rPr>
              <a:t>”, “pip install </a:t>
            </a:r>
            <a:r>
              <a:rPr lang="en-US" sz="2200" dirty="0" err="1">
                <a:latin typeface="Helvetica" pitchFamily="50" charset="0"/>
              </a:rPr>
              <a:t>numpy</a:t>
            </a:r>
            <a:r>
              <a:rPr lang="en-US" sz="2200" dirty="0">
                <a:latin typeface="Helvetica" pitchFamily="50" charset="0"/>
              </a:rPr>
              <a:t>” and “pip install </a:t>
            </a:r>
            <a:r>
              <a:rPr lang="en-US" sz="2200" dirty="0" err="1">
                <a:latin typeface="Helvetica" pitchFamily="50" charset="0"/>
              </a:rPr>
              <a:t>openpyxl</a:t>
            </a:r>
            <a:r>
              <a:rPr lang="en-US" sz="2200" dirty="0">
                <a:latin typeface="Helvetica" pitchFamily="50" charset="0"/>
              </a:rPr>
              <a:t>”</a:t>
            </a:r>
          </a:p>
          <a:p>
            <a:r>
              <a:rPr lang="en-US" sz="2200" dirty="0">
                <a:latin typeface="Helvetica" pitchFamily="50" charset="0"/>
              </a:rPr>
              <a:t>→ After succeeded, “Successfully installed (module name)” message is shown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27CD0D-DD5D-4757-9CBE-A8636FDCC7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0"/>
          <a:stretch/>
        </p:blipFill>
        <p:spPr>
          <a:xfrm>
            <a:off x="0" y="863600"/>
            <a:ext cx="12192000" cy="37945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B36D61-87A2-4DB1-9F34-765AD9579993}"/>
              </a:ext>
            </a:extLst>
          </p:cNvPr>
          <p:cNvSpPr/>
          <p:nvPr/>
        </p:nvSpPr>
        <p:spPr>
          <a:xfrm>
            <a:off x="2315819" y="1818861"/>
            <a:ext cx="1967946" cy="33793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4A5492-2DFB-4558-B6E3-CD48A3C24B10}"/>
              </a:ext>
            </a:extLst>
          </p:cNvPr>
          <p:cNvSpPr/>
          <p:nvPr/>
        </p:nvSpPr>
        <p:spPr>
          <a:xfrm>
            <a:off x="2325758" y="3145182"/>
            <a:ext cx="1967946" cy="33793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DE16AA-8107-4CEB-8879-9DDA286FCF56}"/>
              </a:ext>
            </a:extLst>
          </p:cNvPr>
          <p:cNvSpPr/>
          <p:nvPr/>
        </p:nvSpPr>
        <p:spPr>
          <a:xfrm>
            <a:off x="0" y="1818861"/>
            <a:ext cx="2325758" cy="337930"/>
          </a:xfrm>
          <a:prstGeom prst="rect">
            <a:avLst/>
          </a:prstGeom>
          <a:noFill/>
          <a:ln w="3810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934F37-4BCA-48B7-AF21-7D4A1A8AD754}"/>
              </a:ext>
            </a:extLst>
          </p:cNvPr>
          <p:cNvSpPr txBox="1"/>
          <p:nvPr/>
        </p:nvSpPr>
        <p:spPr>
          <a:xfrm>
            <a:off x="4131700" y="4590996"/>
            <a:ext cx="392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Fig 12. Command prompt window</a:t>
            </a:r>
          </a:p>
        </p:txBody>
      </p:sp>
    </p:spTree>
    <p:extLst>
      <p:ext uri="{BB962C8B-B14F-4D97-AF65-F5344CB8AC3E}">
        <p14:creationId xmlns:p14="http://schemas.microsoft.com/office/powerpoint/2010/main" val="2633012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2CC1D0-7982-41FA-91C6-6AD3F118AE4F}"/>
              </a:ext>
            </a:extLst>
          </p:cNvPr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Helvetica" pitchFamily="50" charset="0"/>
              </a:rPr>
              <a:t>3.2 </a:t>
            </a:r>
            <a:r>
              <a:rPr lang="en-US" sz="3600" dirty="0" err="1">
                <a:latin typeface="Helvetica" pitchFamily="50" charset="0"/>
              </a:rPr>
              <a:t>gbEPC</a:t>
            </a:r>
            <a:r>
              <a:rPr lang="en-US" sz="3600" dirty="0">
                <a:latin typeface="Helvetica" pitchFamily="50" charset="0"/>
              </a:rPr>
              <a:t> – </a:t>
            </a:r>
            <a:r>
              <a:rPr lang="en-US" sz="3600" dirty="0" err="1">
                <a:latin typeface="Helvetica" pitchFamily="50" charset="0"/>
              </a:rPr>
              <a:t>gbEPC</a:t>
            </a:r>
            <a:r>
              <a:rPr lang="en-US" sz="3600" dirty="0">
                <a:latin typeface="Helvetica" pitchFamily="50" charset="0"/>
              </a:rPr>
              <a:t> implementation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D75913-01E5-49AC-9B5C-FAB1449F5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9877"/>
            <a:ext cx="5635487" cy="39600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B2746F-B7C8-4A34-902C-7ED84AED8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5487" y="934584"/>
            <a:ext cx="5076825" cy="1828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6B6170-C38C-44E0-9887-772E29D376D2}"/>
              </a:ext>
            </a:extLst>
          </p:cNvPr>
          <p:cNvSpPr txBox="1"/>
          <p:nvPr/>
        </p:nvSpPr>
        <p:spPr>
          <a:xfrm>
            <a:off x="1273720" y="4895405"/>
            <a:ext cx="3407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Fig 14. </a:t>
            </a:r>
            <a:r>
              <a:rPr lang="en-US" sz="2000" dirty="0" err="1"/>
              <a:t>gbEPC</a:t>
            </a:r>
            <a:r>
              <a:rPr lang="en-US" sz="2000" dirty="0"/>
              <a:t> implementation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3792C6-5906-423E-BF71-432AB483DC0D}"/>
              </a:ext>
            </a:extLst>
          </p:cNvPr>
          <p:cNvSpPr txBox="1"/>
          <p:nvPr/>
        </p:nvSpPr>
        <p:spPr>
          <a:xfrm>
            <a:off x="5724939" y="2801809"/>
            <a:ext cx="6467061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Helvetica" pitchFamily="50" charset="0"/>
              </a:rPr>
              <a:t>2. gbXML file: Browse your gbXML file exported from Revit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Helvetica" pitchFamily="50" charset="0"/>
              </a:rPr>
              <a:t>3. </a:t>
            </a:r>
            <a:r>
              <a:rPr lang="en-US" dirty="0" err="1">
                <a:latin typeface="Helvetica" pitchFamily="50" charset="0"/>
              </a:rPr>
              <a:t>Xsd</a:t>
            </a:r>
            <a:r>
              <a:rPr lang="en-US" dirty="0">
                <a:latin typeface="Helvetica" pitchFamily="50" charset="0"/>
              </a:rPr>
              <a:t> file: </a:t>
            </a:r>
            <a:r>
              <a:rPr lang="en-US" dirty="0" err="1">
                <a:latin typeface="Helvetica" pitchFamily="50" charset="0"/>
              </a:rPr>
              <a:t>xsd</a:t>
            </a:r>
            <a:r>
              <a:rPr lang="en-US" dirty="0">
                <a:latin typeface="Helvetica" pitchFamily="50" charset="0"/>
              </a:rPr>
              <a:t> extension means gbXML schema file. Browse “GreenBuildingXML_Ver6.01.sxd” file. The file is in the code folder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Helvetica" pitchFamily="50" charset="0"/>
              </a:rPr>
              <a:t>4.  EPC spreadsheet file: Browse “EPC_Input.xlsx” file. The parsing results are saved in EPC_ Input file.  However, The file is not actual EPC file. Thus, users have to copy the results to the actual EPC file.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64F137-CFF0-4214-A380-6A974330468A}"/>
              </a:ext>
            </a:extLst>
          </p:cNvPr>
          <p:cNvCxnSpPr>
            <a:cxnSpLocks/>
          </p:cNvCxnSpPr>
          <p:nvPr/>
        </p:nvCxnSpPr>
        <p:spPr>
          <a:xfrm>
            <a:off x="4535340" y="1847381"/>
            <a:ext cx="11001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D4AAB25-7B7F-4E6E-9773-29705A7BCAB8}"/>
              </a:ext>
            </a:extLst>
          </p:cNvPr>
          <p:cNvSpPr txBox="1"/>
          <p:nvPr/>
        </p:nvSpPr>
        <p:spPr>
          <a:xfrm>
            <a:off x="2112065" y="1559146"/>
            <a:ext cx="2668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50" charset="0"/>
              </a:rPr>
              <a:t>1. Open </a:t>
            </a:r>
            <a:r>
              <a:rPr lang="en-US" sz="1600" dirty="0" err="1">
                <a:latin typeface="Helvetica" pitchFamily="50" charset="0"/>
              </a:rPr>
              <a:t>gbEPC</a:t>
            </a:r>
            <a:r>
              <a:rPr lang="en-US" sz="1600" dirty="0">
                <a:latin typeface="Helvetica" pitchFamily="50" charset="0"/>
              </a:rPr>
              <a:t> python code and run the code</a:t>
            </a:r>
          </a:p>
        </p:txBody>
      </p:sp>
    </p:spTree>
    <p:extLst>
      <p:ext uri="{BB962C8B-B14F-4D97-AF65-F5344CB8AC3E}">
        <p14:creationId xmlns:p14="http://schemas.microsoft.com/office/powerpoint/2010/main" val="1060011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2CC1D0-7982-41FA-91C6-6AD3F118AE4F}"/>
              </a:ext>
            </a:extLst>
          </p:cNvPr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Helvetica" pitchFamily="50" charset="0"/>
              </a:rPr>
              <a:t>3.3 </a:t>
            </a:r>
            <a:r>
              <a:rPr lang="en-US" sz="3600" dirty="0" err="1">
                <a:latin typeface="Helvetica" pitchFamily="50" charset="0"/>
              </a:rPr>
              <a:t>gbEPC</a:t>
            </a:r>
            <a:r>
              <a:rPr lang="en-US" sz="3600" dirty="0">
                <a:latin typeface="Helvetica" pitchFamily="50" charset="0"/>
              </a:rPr>
              <a:t> – Available parsing parameters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3C9E954-F9DE-423B-99E7-41151A9CE6D0}"/>
              </a:ext>
            </a:extLst>
          </p:cNvPr>
          <p:cNvSpPr txBox="1"/>
          <p:nvPr/>
        </p:nvSpPr>
        <p:spPr>
          <a:xfrm>
            <a:off x="8905875" y="3642515"/>
            <a:ext cx="32861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50" charset="0"/>
              </a:rPr>
              <a:t>• Total ventilated volume, ACH, Zone, Temp schedule, Opaque/window/roof/below grade, Construction info and heat capacity can be parsed</a:t>
            </a:r>
            <a:endParaRPr lang="en-US" sz="2200" dirty="0">
              <a:latin typeface="Helvetica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8D09EA-31FF-4C93-AB2D-8C0CB85B61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042"/>
          <a:stretch/>
        </p:blipFill>
        <p:spPr>
          <a:xfrm>
            <a:off x="0" y="873125"/>
            <a:ext cx="4386805" cy="55770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5A779F-66B5-4B8D-89DE-BEB94CF81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805" y="873125"/>
            <a:ext cx="4625163" cy="55770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9B6E2B-21F5-419D-A619-D590C848F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5875" y="975515"/>
            <a:ext cx="3286125" cy="2667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9867F5-013A-497C-B44A-C1D72D776E08}"/>
              </a:ext>
            </a:extLst>
          </p:cNvPr>
          <p:cNvSpPr txBox="1"/>
          <p:nvPr/>
        </p:nvSpPr>
        <p:spPr>
          <a:xfrm>
            <a:off x="2422505" y="6450140"/>
            <a:ext cx="392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Fig 13. </a:t>
            </a:r>
            <a:r>
              <a:rPr lang="en-US" sz="2000" dirty="0" err="1"/>
              <a:t>gbEPC</a:t>
            </a:r>
            <a:r>
              <a:rPr lang="en-US" sz="2000" dirty="0"/>
              <a:t> Testcase1 result</a:t>
            </a:r>
          </a:p>
        </p:txBody>
      </p:sp>
    </p:spTree>
    <p:extLst>
      <p:ext uri="{BB962C8B-B14F-4D97-AF65-F5344CB8AC3E}">
        <p14:creationId xmlns:p14="http://schemas.microsoft.com/office/powerpoint/2010/main" val="750964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2CC1D0-7982-41FA-91C6-6AD3F118AE4F}"/>
              </a:ext>
            </a:extLst>
          </p:cNvPr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Helvetica" pitchFamily="50" charset="0"/>
              </a:rPr>
              <a:t>3.3 </a:t>
            </a:r>
            <a:r>
              <a:rPr lang="en-US" sz="3600" dirty="0" err="1">
                <a:latin typeface="Helvetica" pitchFamily="50" charset="0"/>
              </a:rPr>
              <a:t>gbEPC</a:t>
            </a:r>
            <a:r>
              <a:rPr lang="en-US" sz="3600" dirty="0">
                <a:latin typeface="Helvetica" pitchFamily="50" charset="0"/>
              </a:rPr>
              <a:t> – </a:t>
            </a:r>
            <a:r>
              <a:rPr lang="en-US" sz="3600" dirty="0" err="1">
                <a:latin typeface="Helvetica" pitchFamily="50" charset="0"/>
              </a:rPr>
              <a:t>gbEPC</a:t>
            </a:r>
            <a:r>
              <a:rPr lang="en-US" sz="3600" dirty="0">
                <a:latin typeface="Helvetica" pitchFamily="50" charset="0"/>
              </a:rPr>
              <a:t> 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6B6170-C38C-44E0-9887-772E29D376D2}"/>
              </a:ext>
            </a:extLst>
          </p:cNvPr>
          <p:cNvSpPr txBox="1"/>
          <p:nvPr/>
        </p:nvSpPr>
        <p:spPr>
          <a:xfrm>
            <a:off x="2001834" y="5057140"/>
            <a:ext cx="8188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Fig 15. </a:t>
            </a:r>
            <a:r>
              <a:rPr lang="en-US" sz="2000" dirty="0" err="1"/>
              <a:t>gbEPC</a:t>
            </a:r>
            <a:r>
              <a:rPr lang="en-US" sz="2000" dirty="0"/>
              <a:t> implementation result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A158D8-D89D-479D-93B1-A44511703729}"/>
              </a:ext>
            </a:extLst>
          </p:cNvPr>
          <p:cNvPicPr/>
          <p:nvPr/>
        </p:nvPicPr>
        <p:blipFill rotWithShape="1">
          <a:blip r:embed="rId3"/>
          <a:srcRect l="1639"/>
          <a:stretch/>
        </p:blipFill>
        <p:spPr>
          <a:xfrm>
            <a:off x="-14804" y="863600"/>
            <a:ext cx="12206804" cy="41935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EBC80D-C3D2-47E4-AE52-FB7E8AB2D7D6}"/>
              </a:ext>
            </a:extLst>
          </p:cNvPr>
          <p:cNvSpPr txBox="1"/>
          <p:nvPr/>
        </p:nvSpPr>
        <p:spPr>
          <a:xfrm>
            <a:off x="-14803" y="5625547"/>
            <a:ext cx="12206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50" charset="0"/>
              </a:rPr>
              <a:t>• </a:t>
            </a:r>
            <a:r>
              <a:rPr lang="en-US" sz="2400" dirty="0" err="1">
                <a:latin typeface="Helvetica" pitchFamily="50" charset="0"/>
              </a:rPr>
              <a:t>gbEPC</a:t>
            </a:r>
            <a:r>
              <a:rPr lang="en-US" sz="2400" dirty="0">
                <a:latin typeface="Helvetica" pitchFamily="50" charset="0"/>
              </a:rPr>
              <a:t> results are automatically saved into EPC_Input.xlsx file. </a:t>
            </a:r>
            <a:endParaRPr lang="en-US" sz="2200" dirty="0">
              <a:latin typeface="Helvetica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28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2CC1D0-7982-41FA-91C6-6AD3F118AE4F}"/>
              </a:ext>
            </a:extLst>
          </p:cNvPr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Helvetica" pitchFamily="50" charset="0"/>
              </a:rPr>
              <a:t>3.4 </a:t>
            </a:r>
            <a:r>
              <a:rPr lang="en-US" sz="3600" dirty="0" err="1">
                <a:latin typeface="Helvetica" pitchFamily="50" charset="0"/>
              </a:rPr>
              <a:t>gbEPC</a:t>
            </a:r>
            <a:r>
              <a:rPr lang="en-US" sz="3600" dirty="0">
                <a:latin typeface="Helvetica" pitchFamily="50" charset="0"/>
              </a:rPr>
              <a:t> – Bugs found in Revit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3C9E954-F9DE-423B-99E7-41151A9CE6D0}"/>
              </a:ext>
            </a:extLst>
          </p:cNvPr>
          <p:cNvSpPr txBox="1"/>
          <p:nvPr/>
        </p:nvSpPr>
        <p:spPr>
          <a:xfrm>
            <a:off x="0" y="93140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50" charset="0"/>
              </a:rPr>
              <a:t>• In Revit 2018, there were a few bugs found </a:t>
            </a:r>
            <a:endParaRPr lang="en-US" sz="2200" dirty="0">
              <a:latin typeface="Helvetica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DB1D97-E981-4172-B887-062843F58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8842"/>
            <a:ext cx="2613191" cy="51186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CE0F13-416E-452E-A80B-C19F7611C89D}"/>
              </a:ext>
            </a:extLst>
          </p:cNvPr>
          <p:cNvSpPr txBox="1"/>
          <p:nvPr/>
        </p:nvSpPr>
        <p:spPr>
          <a:xfrm>
            <a:off x="0" y="1370288"/>
            <a:ext cx="2956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50" charset="0"/>
              </a:rPr>
              <a:t>1. Ellipse with Trim window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1965AA-C74A-4083-B4F7-E9D6CB9CE9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5"/>
          <a:stretch/>
        </p:blipFill>
        <p:spPr>
          <a:xfrm>
            <a:off x="3182339" y="1622761"/>
            <a:ext cx="5078611" cy="52047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89E0D5-3BB0-42B4-AFAF-F7A2F49FCB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22" t="1164"/>
          <a:stretch/>
        </p:blipFill>
        <p:spPr>
          <a:xfrm>
            <a:off x="8814832" y="1683721"/>
            <a:ext cx="3320678" cy="51742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061DC7-0DED-41AE-82FD-2A49020F766E}"/>
              </a:ext>
            </a:extLst>
          </p:cNvPr>
          <p:cNvSpPr txBox="1"/>
          <p:nvPr/>
        </p:nvSpPr>
        <p:spPr>
          <a:xfrm>
            <a:off x="3069539" y="1393073"/>
            <a:ext cx="2956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50" charset="0"/>
              </a:rPr>
              <a:t>2. Area per person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6E4406-4328-4493-9445-74A27320D3E8}"/>
              </a:ext>
            </a:extLst>
          </p:cNvPr>
          <p:cNvSpPr txBox="1"/>
          <p:nvPr/>
        </p:nvSpPr>
        <p:spPr>
          <a:xfrm>
            <a:off x="56490" y="3995844"/>
            <a:ext cx="24667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50" charset="0"/>
              </a:rPr>
              <a:t>This window doesn’t create gbXML correctly. Thus, it creates an error in </a:t>
            </a:r>
            <a:r>
              <a:rPr lang="en-US" sz="1600" dirty="0" err="1">
                <a:latin typeface="Helvetica" pitchFamily="50" charset="0"/>
              </a:rPr>
              <a:t>gbEPC</a:t>
            </a:r>
            <a:r>
              <a:rPr lang="en-US" sz="1600" dirty="0">
                <a:latin typeface="Helvetica" pitchFamily="50" charset="0"/>
              </a:rPr>
              <a:t> 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8EE94E-D136-4FFB-8C75-43FAA98CA49D}"/>
              </a:ext>
            </a:extLst>
          </p:cNvPr>
          <p:cNvSpPr/>
          <p:nvPr/>
        </p:nvSpPr>
        <p:spPr>
          <a:xfrm>
            <a:off x="5433061" y="2795768"/>
            <a:ext cx="2703942" cy="19889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3EF847-F4F6-43DF-925C-ABDEBB81CE00}"/>
              </a:ext>
            </a:extLst>
          </p:cNvPr>
          <p:cNvSpPr txBox="1"/>
          <p:nvPr/>
        </p:nvSpPr>
        <p:spPr>
          <a:xfrm>
            <a:off x="5390989" y="4880743"/>
            <a:ext cx="2808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50" charset="0"/>
              </a:rPr>
              <a:t>Area per person information is not exported into gbXML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59D664-791C-4E61-B749-8BCB88BF98D4}"/>
              </a:ext>
            </a:extLst>
          </p:cNvPr>
          <p:cNvSpPr txBox="1"/>
          <p:nvPr/>
        </p:nvSpPr>
        <p:spPr>
          <a:xfrm>
            <a:off x="8704899" y="1366640"/>
            <a:ext cx="2956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50" charset="0"/>
              </a:rPr>
              <a:t>3. Curtain wall door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81CAE-3C4D-4975-9BFC-7804389FFC49}"/>
              </a:ext>
            </a:extLst>
          </p:cNvPr>
          <p:cNvSpPr txBox="1"/>
          <p:nvPr/>
        </p:nvSpPr>
        <p:spPr>
          <a:xfrm>
            <a:off x="8853328" y="5711740"/>
            <a:ext cx="3320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50" charset="0"/>
              </a:rPr>
              <a:t>Curtain wall is OK to use but curtain wall door is not exported into gbXML</a:t>
            </a:r>
          </a:p>
        </p:txBody>
      </p:sp>
    </p:spTree>
    <p:extLst>
      <p:ext uri="{BB962C8B-B14F-4D97-AF65-F5344CB8AC3E}">
        <p14:creationId xmlns:p14="http://schemas.microsoft.com/office/powerpoint/2010/main" val="3753812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2CC1D0-7982-41FA-91C6-6AD3F118AE4F}"/>
              </a:ext>
            </a:extLst>
          </p:cNvPr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Helvetica" pitchFamily="50" charset="0"/>
              </a:rPr>
              <a:t>Table of Contents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3C9E954-F9DE-423B-99E7-41151A9CE6D0}"/>
              </a:ext>
            </a:extLst>
          </p:cNvPr>
          <p:cNvSpPr txBox="1"/>
          <p:nvPr/>
        </p:nvSpPr>
        <p:spPr>
          <a:xfrm>
            <a:off x="3819939" y="968512"/>
            <a:ext cx="3114261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Helvetica" pitchFamily="50" charset="0"/>
              </a:rPr>
              <a:t>2. Set-up in Revit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Helvetica" pitchFamily="50" charset="0"/>
              </a:rPr>
              <a:t>2.1 Material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Helvetica" pitchFamily="50" charset="0"/>
              </a:rPr>
              <a:t>2.2 Space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Helvetica" pitchFamily="50" charset="0"/>
              </a:rPr>
              <a:t>2.3 Thermal zone</a:t>
            </a:r>
          </a:p>
          <a:p>
            <a:r>
              <a:rPr lang="en-US" sz="2400" dirty="0">
                <a:latin typeface="Helvetica" pitchFamily="50" charset="0"/>
              </a:rPr>
              <a:t>2.4 Cooling/Heating Set point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Helvetica" pitchFamily="50" charset="0"/>
              </a:rPr>
              <a:t>2.5 gbXML export</a:t>
            </a:r>
          </a:p>
          <a:p>
            <a:pPr marL="457200" indent="-457200" algn="ctr">
              <a:buAutoNum type="arabicPeriod"/>
            </a:pPr>
            <a:endParaRPr lang="en-US" sz="2400" dirty="0">
              <a:latin typeface="Helvetica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C0AC8-38A4-4B12-8085-E48E82BFB99E}"/>
              </a:ext>
            </a:extLst>
          </p:cNvPr>
          <p:cNvSpPr txBox="1"/>
          <p:nvPr/>
        </p:nvSpPr>
        <p:spPr>
          <a:xfrm>
            <a:off x="205408" y="968512"/>
            <a:ext cx="297511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Helvetica" pitchFamily="50" charset="0"/>
              </a:rPr>
              <a:t>1. Introduction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Helvetica" pitchFamily="50" charset="0"/>
              </a:rPr>
              <a:t>1.1 What is gbXML?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Helvetica" pitchFamily="50" charset="0"/>
              </a:rPr>
              <a:t>1.2 What is </a:t>
            </a:r>
            <a:r>
              <a:rPr lang="en-US" sz="2000" dirty="0" err="1">
                <a:latin typeface="Helvetica" pitchFamily="50" charset="0"/>
              </a:rPr>
              <a:t>gbEPC</a:t>
            </a:r>
            <a:r>
              <a:rPr lang="en-US" sz="2000" dirty="0">
                <a:latin typeface="Helvetica" pitchFamily="50" charset="0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FB9187-A821-4B6D-8C7F-C9EB82B0AB64}"/>
              </a:ext>
            </a:extLst>
          </p:cNvPr>
          <p:cNvSpPr txBox="1"/>
          <p:nvPr/>
        </p:nvSpPr>
        <p:spPr>
          <a:xfrm>
            <a:off x="7573618" y="968512"/>
            <a:ext cx="441297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Helvetica" pitchFamily="50" charset="0"/>
              </a:rPr>
              <a:t>3. </a:t>
            </a:r>
            <a:r>
              <a:rPr lang="en-US" sz="2800" dirty="0" err="1">
                <a:latin typeface="Helvetica" pitchFamily="50" charset="0"/>
              </a:rPr>
              <a:t>gbEPC</a:t>
            </a:r>
            <a:endParaRPr lang="en-US" sz="2800" dirty="0">
              <a:latin typeface="Helvetica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Helvetica" pitchFamily="50" charset="0"/>
              </a:rPr>
              <a:t>3.1 Python 2.7 installation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Helvetica" pitchFamily="50" charset="0"/>
              </a:rPr>
              <a:t>3.2 </a:t>
            </a:r>
            <a:r>
              <a:rPr lang="en-US" sz="2400" dirty="0" err="1">
                <a:latin typeface="Helvetica" pitchFamily="50" charset="0"/>
              </a:rPr>
              <a:t>gbEPC</a:t>
            </a:r>
            <a:r>
              <a:rPr lang="en-US" sz="2400" dirty="0">
                <a:latin typeface="Helvetica" pitchFamily="50" charset="0"/>
              </a:rPr>
              <a:t> implementation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Helvetica" pitchFamily="50" charset="0"/>
              </a:rPr>
              <a:t>3.3 </a:t>
            </a:r>
            <a:r>
              <a:rPr lang="en-US" sz="2100" dirty="0">
                <a:latin typeface="Helvetica" pitchFamily="50" charset="0"/>
              </a:rPr>
              <a:t>Available parsing parameters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Helvetica" pitchFamily="50" charset="0"/>
              </a:rPr>
              <a:t>3.4 Bugs found in Revit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Helvetica" pitchFamily="50" charset="0"/>
              </a:rPr>
              <a:t>3.5 Version info</a:t>
            </a:r>
          </a:p>
        </p:txBody>
      </p:sp>
    </p:spTree>
    <p:extLst>
      <p:ext uri="{BB962C8B-B14F-4D97-AF65-F5344CB8AC3E}">
        <p14:creationId xmlns:p14="http://schemas.microsoft.com/office/powerpoint/2010/main" val="877797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2CC1D0-7982-41FA-91C6-6AD3F118AE4F}"/>
              </a:ext>
            </a:extLst>
          </p:cNvPr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Helvetica" pitchFamily="50" charset="0"/>
              </a:rPr>
              <a:t>1.1 Intro - What is gbXML?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465CA6-593B-4125-AE85-B5BCE7D0A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492"/>
          <a:stretch/>
        </p:blipFill>
        <p:spPr>
          <a:xfrm>
            <a:off x="2224708" y="5343620"/>
            <a:ext cx="7742583" cy="11637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35F88DA-7C91-4BDD-9CA1-E40406FCD709}"/>
              </a:ext>
            </a:extLst>
          </p:cNvPr>
          <p:cNvSpPr txBox="1"/>
          <p:nvPr/>
        </p:nvSpPr>
        <p:spPr>
          <a:xfrm>
            <a:off x="0" y="6641961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Reference: [1] </a:t>
            </a:r>
            <a:r>
              <a:rPr lang="en-US" sz="1200" dirty="0">
                <a:hlinkClick r:id="rId4"/>
              </a:rPr>
              <a:t>https://www.w3schools.com/xml/xml_whatis.</a:t>
            </a:r>
            <a:r>
              <a:rPr lang="en-US" sz="1200">
                <a:hlinkClick r:id="rId4"/>
              </a:rPr>
              <a:t>asp</a:t>
            </a:r>
            <a:r>
              <a:rPr lang="en-US" sz="1200"/>
              <a:t>  [</a:t>
            </a:r>
            <a:r>
              <a:rPr lang="en-US" sz="1200" dirty="0"/>
              <a:t>2]</a:t>
            </a:r>
            <a:r>
              <a:rPr lang="en-US" sz="1200" dirty="0">
                <a:hlinkClick r:id="rId5"/>
              </a:rPr>
              <a:t>http://www.gbxml.org/About_GreenBuildingXML_gbXML</a:t>
            </a:r>
            <a:r>
              <a:rPr lang="en-US" sz="1200" dirty="0"/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BCDA1E-496E-4E3B-8348-059B5BE70A3A}"/>
              </a:ext>
            </a:extLst>
          </p:cNvPr>
          <p:cNvSpPr txBox="1"/>
          <p:nvPr/>
        </p:nvSpPr>
        <p:spPr>
          <a:xfrm>
            <a:off x="0" y="863600"/>
            <a:ext cx="12192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latin typeface="Helvetica" pitchFamily="50" charset="0"/>
              </a:rPr>
              <a:t>What is XML (</a:t>
            </a:r>
            <a:r>
              <a:rPr lang="en-US" sz="2400" dirty="0" err="1">
                <a:latin typeface="Helvetica" pitchFamily="50" charset="0"/>
              </a:rPr>
              <a:t>eXtensible</a:t>
            </a:r>
            <a:r>
              <a:rPr lang="en-US" sz="2400" dirty="0">
                <a:latin typeface="Helvetica" pitchFamily="50" charset="0"/>
              </a:rPr>
              <a:t> Markup Language)?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Helvetica" pitchFamily="50" charset="0"/>
              </a:rPr>
              <a:t>• XML is a markup language</a:t>
            </a:r>
          </a:p>
          <a:p>
            <a:pPr>
              <a:lnSpc>
                <a:spcPct val="150000"/>
              </a:lnSpc>
            </a:pPr>
            <a:r>
              <a:rPr lang="en-US" dirty="0"/>
              <a:t>→ </a:t>
            </a:r>
            <a:r>
              <a:rPr lang="en-US" sz="2000" dirty="0">
                <a:latin typeface="Helvetica" pitchFamily="50" charset="0"/>
              </a:rPr>
              <a:t>Markup language is a language that annotates text so that the computer can manipulate that text.</a:t>
            </a:r>
            <a:endParaRPr lang="en-US" sz="2800" dirty="0">
              <a:latin typeface="Helvetica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Helvetica" pitchFamily="50" charset="0"/>
              </a:rPr>
              <a:t>• XML was designed to store and transport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D62904-46CA-4990-8183-C92F65745978}"/>
              </a:ext>
            </a:extLst>
          </p:cNvPr>
          <p:cNvSpPr txBox="1"/>
          <p:nvPr/>
        </p:nvSpPr>
        <p:spPr>
          <a:xfrm>
            <a:off x="0" y="3158769"/>
            <a:ext cx="1219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Helvetica" pitchFamily="50" charset="0"/>
              </a:rPr>
              <a:t>2. What is gbXML (Green Building XML)?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Helvetica" pitchFamily="50" charset="0"/>
              </a:rPr>
              <a:t>• </a:t>
            </a:r>
            <a:r>
              <a:rPr lang="en-US" dirty="0"/>
              <a:t> </a:t>
            </a:r>
            <a:r>
              <a:rPr lang="en-US" sz="2400" dirty="0">
                <a:latin typeface="Helvetica" pitchFamily="50" charset="0"/>
              </a:rPr>
              <a:t>gbXML was developed to facilitate the transfer of building information stored in CAD-based building information models, enabling interoperability between disparate building design and engineering analysis software tools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85AD0-666B-486C-903F-921E7F42A2CD}"/>
              </a:ext>
            </a:extLst>
          </p:cNvPr>
          <p:cNvSpPr txBox="1"/>
          <p:nvPr/>
        </p:nvSpPr>
        <p:spPr>
          <a:xfrm>
            <a:off x="6694005" y="903356"/>
            <a:ext cx="288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FBDDC-EE13-4C49-86AC-72BA3EF2B86C}"/>
              </a:ext>
            </a:extLst>
          </p:cNvPr>
          <p:cNvSpPr txBox="1"/>
          <p:nvPr/>
        </p:nvSpPr>
        <p:spPr>
          <a:xfrm>
            <a:off x="7166113" y="2389843"/>
            <a:ext cx="50258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Example:</a:t>
            </a:r>
          </a:p>
          <a:p>
            <a:r>
              <a:rPr lang="en-US" sz="2000" dirty="0"/>
              <a:t>&lt;University&gt; Georgia Tech &lt;/University&gt;</a:t>
            </a:r>
          </a:p>
          <a:p>
            <a:r>
              <a:rPr lang="en-US" sz="2000" dirty="0"/>
              <a:t>&lt;Department&gt; Architecture &lt;/Department&gt;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73842C-1419-4639-9731-90902B7F69C9}"/>
              </a:ext>
            </a:extLst>
          </p:cNvPr>
          <p:cNvSpPr txBox="1"/>
          <p:nvPr/>
        </p:nvSpPr>
        <p:spPr>
          <a:xfrm>
            <a:off x="4301157" y="6370190"/>
            <a:ext cx="3589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Fig 1. gbXML instance file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E23D76-2B93-4B97-9E9A-82E34088BB1F}"/>
              </a:ext>
            </a:extLst>
          </p:cNvPr>
          <p:cNvSpPr txBox="1"/>
          <p:nvPr/>
        </p:nvSpPr>
        <p:spPr>
          <a:xfrm>
            <a:off x="5617045" y="3169670"/>
            <a:ext cx="288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81355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2CC1D0-7982-41FA-91C6-6AD3F118AE4F}"/>
              </a:ext>
            </a:extLst>
          </p:cNvPr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Helvetica" pitchFamily="50" charset="0"/>
              </a:rPr>
              <a:t>1.2 Intro - What is </a:t>
            </a:r>
            <a:r>
              <a:rPr lang="en-US" sz="3600" dirty="0" err="1">
                <a:latin typeface="Helvetica" pitchFamily="50" charset="0"/>
              </a:rPr>
              <a:t>gbEPC</a:t>
            </a:r>
            <a:r>
              <a:rPr lang="en-US" sz="3600" dirty="0">
                <a:latin typeface="Helvetica" pitchFamily="50" charset="0"/>
              </a:rPr>
              <a:t>?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3C9E954-F9DE-423B-99E7-41151A9CE6D0}"/>
              </a:ext>
            </a:extLst>
          </p:cNvPr>
          <p:cNvSpPr txBox="1"/>
          <p:nvPr/>
        </p:nvSpPr>
        <p:spPr>
          <a:xfrm>
            <a:off x="0" y="4387745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Helvetica" pitchFamily="50" charset="0"/>
              </a:rPr>
              <a:t>• </a:t>
            </a:r>
            <a:r>
              <a:rPr lang="en-US" sz="2400" dirty="0" err="1">
                <a:latin typeface="Helvetica" pitchFamily="50" charset="0"/>
              </a:rPr>
              <a:t>gbEPC</a:t>
            </a:r>
            <a:r>
              <a:rPr lang="en-US" sz="2400" dirty="0">
                <a:latin typeface="Helvetica" pitchFamily="50" charset="0"/>
              </a:rPr>
              <a:t> was developed to automate EPC simulation via gbXML 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Helvetica" pitchFamily="50" charset="0"/>
              </a:rPr>
              <a:t>• </a:t>
            </a:r>
            <a:r>
              <a:rPr lang="en-US" sz="2400" dirty="0" err="1">
                <a:latin typeface="Helvetica" pitchFamily="50" charset="0"/>
              </a:rPr>
              <a:t>gbEPC</a:t>
            </a:r>
            <a:r>
              <a:rPr lang="en-US" sz="2400" dirty="0">
                <a:latin typeface="Helvetica" pitchFamily="50" charset="0"/>
              </a:rPr>
              <a:t> is a python code which can parse EPC input parameters from gbXML</a:t>
            </a:r>
          </a:p>
        </p:txBody>
      </p:sp>
      <p:pic>
        <p:nvPicPr>
          <p:cNvPr id="36" name="Picture 2" descr="gbxml에 대한 이미지 검색결과">
            <a:extLst>
              <a:ext uri="{FF2B5EF4-FFF2-40B4-BE49-F238E27FC236}">
                <a16:creationId xmlns:a16="http://schemas.microsoft.com/office/drawing/2014/main" id="{84EAA889-7200-4B35-8BE3-A65E30C895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7" b="15293"/>
          <a:stretch/>
        </p:blipFill>
        <p:spPr bwMode="auto">
          <a:xfrm>
            <a:off x="5144107" y="1423446"/>
            <a:ext cx="1903785" cy="167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revit에 대한 이미지 검색결과">
            <a:extLst>
              <a:ext uri="{FF2B5EF4-FFF2-40B4-BE49-F238E27FC236}">
                <a16:creationId xmlns:a16="http://schemas.microsoft.com/office/drawing/2014/main" id="{269752E4-6D06-4421-88CD-81750AC3B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839" y="1370112"/>
            <a:ext cx="1903784" cy="167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F09D65B-2965-4F30-AA04-D28B1FEB743C}"/>
              </a:ext>
            </a:extLst>
          </p:cNvPr>
          <p:cNvGrpSpPr/>
          <p:nvPr/>
        </p:nvGrpSpPr>
        <p:grpSpPr>
          <a:xfrm>
            <a:off x="8829976" y="1370112"/>
            <a:ext cx="1903783" cy="1674080"/>
            <a:chOff x="8236289" y="2591960"/>
            <a:chExt cx="1903783" cy="16740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2CDD7FD-335F-4EFD-8D00-F01F678B6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36289" y="2591960"/>
              <a:ext cx="1903783" cy="167408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AC11B8-44FA-4114-A9E2-93CEE2A515BF}"/>
                </a:ext>
              </a:extLst>
            </p:cNvPr>
            <p:cNvSpPr txBox="1"/>
            <p:nvPr/>
          </p:nvSpPr>
          <p:spPr>
            <a:xfrm>
              <a:off x="8236289" y="2921168"/>
              <a:ext cx="190378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latin typeface="Helvetica" pitchFamily="50" charset="0"/>
                </a:rPr>
                <a:t>EPC</a:t>
              </a:r>
              <a:endParaRPr lang="en-US" sz="4000" b="1" dirty="0">
                <a:latin typeface="Helvetica" pitchFamily="50" charset="0"/>
              </a:endParaRPr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78B682E-A70D-4724-9681-6125CA30467B}"/>
              </a:ext>
            </a:extLst>
          </p:cNvPr>
          <p:cNvCxnSpPr>
            <a:cxnSpLocks/>
          </p:cNvCxnSpPr>
          <p:nvPr/>
        </p:nvCxnSpPr>
        <p:spPr>
          <a:xfrm>
            <a:off x="3414691" y="2207153"/>
            <a:ext cx="16083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2D43038-AC81-4B4B-BFBB-0526BC6346E1}"/>
              </a:ext>
            </a:extLst>
          </p:cNvPr>
          <p:cNvCxnSpPr>
            <a:cxnSpLocks/>
          </p:cNvCxnSpPr>
          <p:nvPr/>
        </p:nvCxnSpPr>
        <p:spPr>
          <a:xfrm>
            <a:off x="7060526" y="2260486"/>
            <a:ext cx="16083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2" name="Picture 4" descr="python에 대한 이미지 검색결과">
            <a:extLst>
              <a:ext uri="{FF2B5EF4-FFF2-40B4-BE49-F238E27FC236}">
                <a16:creationId xmlns:a16="http://schemas.microsoft.com/office/drawing/2014/main" id="{425E5800-9B1A-46A0-ABE9-B695FE822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497" y="1261005"/>
            <a:ext cx="948619" cy="87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33D8E7-3674-4C73-9DA9-EF28877A7DDD}"/>
              </a:ext>
            </a:extLst>
          </p:cNvPr>
          <p:cNvSpPr txBox="1"/>
          <p:nvPr/>
        </p:nvSpPr>
        <p:spPr>
          <a:xfrm>
            <a:off x="4376062" y="3190353"/>
            <a:ext cx="3589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Fig 2. </a:t>
            </a:r>
            <a:r>
              <a:rPr lang="en-US" sz="2000" dirty="0" err="1"/>
              <a:t>gbEPC</a:t>
            </a:r>
            <a:r>
              <a:rPr lang="en-US" sz="2000" dirty="0"/>
              <a:t> schematic diagram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A3772E-29CB-449D-B0F1-5F20D6DF05DE}"/>
              </a:ext>
            </a:extLst>
          </p:cNvPr>
          <p:cNvSpPr/>
          <p:nvPr/>
        </p:nvSpPr>
        <p:spPr>
          <a:xfrm>
            <a:off x="7330088" y="1239685"/>
            <a:ext cx="1006720" cy="89286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FFC175-656F-43EE-BC82-4A30FEDA8198}"/>
              </a:ext>
            </a:extLst>
          </p:cNvPr>
          <p:cNvSpPr txBox="1"/>
          <p:nvPr/>
        </p:nvSpPr>
        <p:spPr>
          <a:xfrm>
            <a:off x="7247545" y="834825"/>
            <a:ext cx="1171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Helvetica" pitchFamily="50" charset="0"/>
              </a:rPr>
              <a:t>gbEPC</a:t>
            </a:r>
            <a:endParaRPr lang="en-US" sz="2000" dirty="0">
              <a:latin typeface="Helvetica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54E5B-7E2A-45F0-83EF-70B5239D6FB9}"/>
              </a:ext>
            </a:extLst>
          </p:cNvPr>
          <p:cNvSpPr txBox="1"/>
          <p:nvPr/>
        </p:nvSpPr>
        <p:spPr>
          <a:xfrm>
            <a:off x="3605253" y="1837720"/>
            <a:ext cx="1227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Export</a:t>
            </a:r>
          </a:p>
        </p:txBody>
      </p:sp>
    </p:spTree>
    <p:extLst>
      <p:ext uri="{BB962C8B-B14F-4D97-AF65-F5344CB8AC3E}">
        <p14:creationId xmlns:p14="http://schemas.microsoft.com/office/powerpoint/2010/main" val="221407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2CC1D0-7982-41FA-91C6-6AD3F118AE4F}"/>
              </a:ext>
            </a:extLst>
          </p:cNvPr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Helvetica" pitchFamily="50" charset="0"/>
              </a:rPr>
              <a:t>2.1 Revit – Material Thermal Properties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3C9E954-F9DE-423B-99E7-41151A9CE6D0}"/>
              </a:ext>
            </a:extLst>
          </p:cNvPr>
          <p:cNvSpPr txBox="1"/>
          <p:nvPr/>
        </p:nvSpPr>
        <p:spPr>
          <a:xfrm>
            <a:off x="0" y="5164267"/>
            <a:ext cx="12192000" cy="1686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Helvetica" pitchFamily="50" charset="0"/>
              </a:rPr>
              <a:t>• It doesn’t matter how many construction types exist because the </a:t>
            </a:r>
            <a:r>
              <a:rPr lang="en-US" sz="2400" dirty="0" err="1">
                <a:latin typeface="Helvetica" pitchFamily="50" charset="0"/>
              </a:rPr>
              <a:t>gbXMLtoEPC</a:t>
            </a:r>
            <a:r>
              <a:rPr lang="en-US" sz="2400" dirty="0">
                <a:latin typeface="Helvetica" pitchFamily="50" charset="0"/>
              </a:rPr>
              <a:t> was designed to use weighted average U-values (</a:t>
            </a:r>
            <a:r>
              <a:rPr lang="en-US" sz="2400" dirty="0" err="1">
                <a:latin typeface="Helvetica" pitchFamily="50" charset="0"/>
              </a:rPr>
              <a:t>U</a:t>
            </a:r>
            <a:r>
              <a:rPr lang="en-US" sz="1600" dirty="0" err="1">
                <a:latin typeface="Helvetica" pitchFamily="50" charset="0"/>
              </a:rPr>
              <a:t>total</a:t>
            </a:r>
            <a:r>
              <a:rPr lang="en-US" sz="2400" dirty="0">
                <a:latin typeface="Helvetica" pitchFamily="50" charset="0"/>
              </a:rPr>
              <a:t>=(U</a:t>
            </a:r>
            <a:r>
              <a:rPr lang="en-US" sz="1600" dirty="0">
                <a:latin typeface="Helvetica" pitchFamily="50" charset="0"/>
              </a:rPr>
              <a:t>1</a:t>
            </a:r>
            <a:r>
              <a:rPr lang="en-US" sz="2400" dirty="0">
                <a:latin typeface="Helvetica" pitchFamily="50" charset="0"/>
              </a:rPr>
              <a:t>A</a:t>
            </a:r>
            <a:r>
              <a:rPr lang="en-US" sz="1600" dirty="0">
                <a:latin typeface="Helvetica" pitchFamily="50" charset="0"/>
              </a:rPr>
              <a:t>1</a:t>
            </a:r>
            <a:r>
              <a:rPr lang="en-US" sz="2400" dirty="0">
                <a:latin typeface="Helvetica" pitchFamily="50" charset="0"/>
              </a:rPr>
              <a:t>+U</a:t>
            </a:r>
            <a:r>
              <a:rPr lang="en-US" sz="1600" dirty="0">
                <a:latin typeface="Helvetica" pitchFamily="50" charset="0"/>
              </a:rPr>
              <a:t>2</a:t>
            </a:r>
            <a:r>
              <a:rPr lang="en-US" sz="2400" dirty="0">
                <a:latin typeface="Helvetica" pitchFamily="50" charset="0"/>
              </a:rPr>
              <a:t>A</a:t>
            </a:r>
            <a:r>
              <a:rPr lang="en-US" sz="1600" dirty="0">
                <a:latin typeface="Helvetica" pitchFamily="50" charset="0"/>
              </a:rPr>
              <a:t>2</a:t>
            </a:r>
            <a:r>
              <a:rPr lang="en-US" sz="2400" dirty="0">
                <a:latin typeface="Helvetica" pitchFamily="50" charset="0"/>
              </a:rPr>
              <a:t>+…)/</a:t>
            </a:r>
            <a:r>
              <a:rPr lang="en-US" sz="2400" dirty="0" err="1">
                <a:latin typeface="Helvetica" pitchFamily="50" charset="0"/>
              </a:rPr>
              <a:t>A</a:t>
            </a:r>
            <a:r>
              <a:rPr lang="en-US" sz="1600" dirty="0" err="1">
                <a:latin typeface="Helvetica" pitchFamily="50" charset="0"/>
              </a:rPr>
              <a:t>total</a:t>
            </a:r>
            <a:r>
              <a:rPr lang="en-US" sz="2400" dirty="0">
                <a:latin typeface="Helvetica" pitchFamily="50" charset="0"/>
              </a:rPr>
              <a:t>) – same as absorption coefficient and Solar transmittance.</a:t>
            </a:r>
            <a:endParaRPr lang="en-US" sz="2200" dirty="0">
              <a:latin typeface="Helvetica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D4201E-6D71-46B1-92A8-238502797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3600"/>
            <a:ext cx="6301410" cy="41265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6549D3-AD7A-467A-856F-180ED7B360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5"/>
          <a:stretch/>
        </p:blipFill>
        <p:spPr>
          <a:xfrm>
            <a:off x="6301410" y="863600"/>
            <a:ext cx="5890590" cy="41265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6678AEF-A48F-46DF-A364-317E78ECFC52}"/>
              </a:ext>
            </a:extLst>
          </p:cNvPr>
          <p:cNvSpPr/>
          <p:nvPr/>
        </p:nvSpPr>
        <p:spPr>
          <a:xfrm>
            <a:off x="1580489" y="1878329"/>
            <a:ext cx="301651" cy="14859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90B0CC-9784-435C-9ADA-E5552CC5C101}"/>
              </a:ext>
            </a:extLst>
          </p:cNvPr>
          <p:cNvSpPr txBox="1"/>
          <p:nvPr/>
        </p:nvSpPr>
        <p:spPr>
          <a:xfrm>
            <a:off x="3150705" y="1616488"/>
            <a:ext cx="2097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" pitchFamily="50" charset="0"/>
              </a:rPr>
              <a:t>1. Hit Edit Type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ED8E3B-51A1-4255-B3B5-D61FD14ACAE9}"/>
              </a:ext>
            </a:extLst>
          </p:cNvPr>
          <p:cNvSpPr/>
          <p:nvPr/>
        </p:nvSpPr>
        <p:spPr>
          <a:xfrm>
            <a:off x="6380759" y="2956560"/>
            <a:ext cx="5628361" cy="66173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9952F-C3DA-40AC-A487-6E036C97AFA4}"/>
              </a:ext>
            </a:extLst>
          </p:cNvPr>
          <p:cNvSpPr txBox="1"/>
          <p:nvPr/>
        </p:nvSpPr>
        <p:spPr>
          <a:xfrm>
            <a:off x="7424597" y="3859388"/>
            <a:ext cx="3405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" pitchFamily="50" charset="0"/>
              </a:rPr>
              <a:t>2. Make sure thermal properties exist and are correct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D53B33-C2CA-4E56-BB9A-F950682C86C8}"/>
              </a:ext>
            </a:extLst>
          </p:cNvPr>
          <p:cNvCxnSpPr>
            <a:cxnSpLocks/>
          </p:cNvCxnSpPr>
          <p:nvPr/>
        </p:nvCxnSpPr>
        <p:spPr>
          <a:xfrm flipV="1">
            <a:off x="1882140" y="1946748"/>
            <a:ext cx="4419270" cy="58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6016BF-432C-4103-8FE1-DC5A03EAA141}"/>
              </a:ext>
            </a:extLst>
          </p:cNvPr>
          <p:cNvCxnSpPr>
            <a:cxnSpLocks/>
          </p:cNvCxnSpPr>
          <p:nvPr/>
        </p:nvCxnSpPr>
        <p:spPr>
          <a:xfrm>
            <a:off x="9127336" y="3674054"/>
            <a:ext cx="0" cy="2491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ABF2783-7B7A-4E91-B38B-8F8D451EFBDC}"/>
              </a:ext>
            </a:extLst>
          </p:cNvPr>
          <p:cNvSpPr txBox="1"/>
          <p:nvPr/>
        </p:nvSpPr>
        <p:spPr>
          <a:xfrm>
            <a:off x="2867440" y="4975460"/>
            <a:ext cx="6867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Fig 3. Material set-up in Revit</a:t>
            </a:r>
          </a:p>
        </p:txBody>
      </p:sp>
    </p:spTree>
    <p:extLst>
      <p:ext uri="{BB962C8B-B14F-4D97-AF65-F5344CB8AC3E}">
        <p14:creationId xmlns:p14="http://schemas.microsoft.com/office/powerpoint/2010/main" val="3882071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2CC1D0-7982-41FA-91C6-6AD3F118AE4F}"/>
              </a:ext>
            </a:extLst>
          </p:cNvPr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Helvetica" pitchFamily="50" charset="0"/>
              </a:rPr>
              <a:t>2.1 Revit – Material Thermal Properties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3C9E954-F9DE-423B-99E7-41151A9CE6D0}"/>
              </a:ext>
            </a:extLst>
          </p:cNvPr>
          <p:cNvSpPr txBox="1"/>
          <p:nvPr/>
        </p:nvSpPr>
        <p:spPr>
          <a:xfrm>
            <a:off x="0" y="553777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50" charset="0"/>
              </a:rPr>
              <a:t>• If you want to customize the building wall, please follow the steps above.</a:t>
            </a:r>
            <a:endParaRPr lang="en-US" sz="2200" dirty="0">
              <a:latin typeface="Helvetica" pitchFamily="50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9A6A7DA-B4B0-4CC0-A67E-E4E8989D2D86}"/>
              </a:ext>
            </a:extLst>
          </p:cNvPr>
          <p:cNvGrpSpPr/>
          <p:nvPr/>
        </p:nvGrpSpPr>
        <p:grpSpPr>
          <a:xfrm>
            <a:off x="25209" y="907837"/>
            <a:ext cx="3903468" cy="4096161"/>
            <a:chOff x="25209" y="907837"/>
            <a:chExt cx="3903468" cy="409616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2ED5C3-079A-4F99-BC0E-AF82DADD2E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35"/>
            <a:stretch/>
          </p:blipFill>
          <p:spPr>
            <a:xfrm>
              <a:off x="25209" y="907837"/>
              <a:ext cx="3903468" cy="4096161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ABC2ED3-15F5-4D11-AB44-CE2F11659892}"/>
                </a:ext>
              </a:extLst>
            </p:cNvPr>
            <p:cNvSpPr/>
            <p:nvPr/>
          </p:nvSpPr>
          <p:spPr>
            <a:xfrm>
              <a:off x="1879334" y="1915160"/>
              <a:ext cx="1851660" cy="162560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70369EB-14DE-48E2-94B4-93E56C846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266" y="907838"/>
            <a:ext cx="3903468" cy="4096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ADBD96-5280-4FE3-B96C-B4E3118F4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1746" y="863600"/>
            <a:ext cx="3890254" cy="41403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90B0CC-9784-435C-9ADA-E5552CC5C101}"/>
              </a:ext>
            </a:extLst>
          </p:cNvPr>
          <p:cNvSpPr txBox="1"/>
          <p:nvPr/>
        </p:nvSpPr>
        <p:spPr>
          <a:xfrm>
            <a:off x="3344126" y="1678214"/>
            <a:ext cx="1404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" pitchFamily="50" charset="0"/>
              </a:rPr>
              <a:t>1. Hit Edit Type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7FF8BAB-45B7-43DA-B03D-86BC4AA0B1A9}"/>
              </a:ext>
            </a:extLst>
          </p:cNvPr>
          <p:cNvCxnSpPr>
            <a:cxnSpLocks/>
          </p:cNvCxnSpPr>
          <p:nvPr/>
        </p:nvCxnSpPr>
        <p:spPr>
          <a:xfrm>
            <a:off x="3779200" y="1977860"/>
            <a:ext cx="46631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173A8F0-CCA1-4675-BFED-95C656E3FDD2}"/>
              </a:ext>
            </a:extLst>
          </p:cNvPr>
          <p:cNvSpPr/>
          <p:nvPr/>
        </p:nvSpPr>
        <p:spPr>
          <a:xfrm>
            <a:off x="5195787" y="1717999"/>
            <a:ext cx="834174" cy="116718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3D73D0-ED2E-40B4-8EAF-B3D2EEB5313C}"/>
              </a:ext>
            </a:extLst>
          </p:cNvPr>
          <p:cNvCxnSpPr>
            <a:cxnSpLocks/>
          </p:cNvCxnSpPr>
          <p:nvPr/>
        </p:nvCxnSpPr>
        <p:spPr>
          <a:xfrm>
            <a:off x="5592399" y="2922356"/>
            <a:ext cx="0" cy="2491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B5178C7-1654-4257-9AFA-6F53C621AC3A}"/>
              </a:ext>
            </a:extLst>
          </p:cNvPr>
          <p:cNvSpPr txBox="1"/>
          <p:nvPr/>
        </p:nvSpPr>
        <p:spPr>
          <a:xfrm>
            <a:off x="4505410" y="3091253"/>
            <a:ext cx="2214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" pitchFamily="50" charset="0"/>
              </a:rPr>
              <a:t>2. If you click material, you can customize the wall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67810C-F93F-4DA7-82D1-E248DD03CBFA}"/>
              </a:ext>
            </a:extLst>
          </p:cNvPr>
          <p:cNvSpPr txBox="1"/>
          <p:nvPr/>
        </p:nvSpPr>
        <p:spPr>
          <a:xfrm>
            <a:off x="6283973" y="2009504"/>
            <a:ext cx="1679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" pitchFamily="50" charset="0"/>
              </a:rPr>
              <a:t>3. Hit material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21FB23-6AEF-4EA6-8E9B-C3FEDD86E19C}"/>
              </a:ext>
            </a:extLst>
          </p:cNvPr>
          <p:cNvCxnSpPr>
            <a:cxnSpLocks/>
          </p:cNvCxnSpPr>
          <p:nvPr/>
        </p:nvCxnSpPr>
        <p:spPr>
          <a:xfrm>
            <a:off x="6111665" y="2316414"/>
            <a:ext cx="209964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CEA1DDE-3B31-4F21-BFE8-EE531C21B765}"/>
              </a:ext>
            </a:extLst>
          </p:cNvPr>
          <p:cNvSpPr/>
          <p:nvPr/>
        </p:nvSpPr>
        <p:spPr>
          <a:xfrm>
            <a:off x="9965468" y="1717999"/>
            <a:ext cx="2147283" cy="149459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5A0AFCD-B463-42B3-B92C-443C46413821}"/>
              </a:ext>
            </a:extLst>
          </p:cNvPr>
          <p:cNvCxnSpPr>
            <a:cxnSpLocks/>
          </p:cNvCxnSpPr>
          <p:nvPr/>
        </p:nvCxnSpPr>
        <p:spPr>
          <a:xfrm>
            <a:off x="11015609" y="3280043"/>
            <a:ext cx="0" cy="2491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0E64DBF-9E9D-4321-86BB-32EC33DC3A51}"/>
              </a:ext>
            </a:extLst>
          </p:cNvPr>
          <p:cNvSpPr txBox="1"/>
          <p:nvPr/>
        </p:nvSpPr>
        <p:spPr>
          <a:xfrm>
            <a:off x="9839899" y="3435791"/>
            <a:ext cx="2326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" pitchFamily="50" charset="0"/>
              </a:rPr>
              <a:t>4. Before customizing the wall, check the thermal information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3DEC22-F9D3-44DF-A56C-06BCDFE03C86}"/>
              </a:ext>
            </a:extLst>
          </p:cNvPr>
          <p:cNvSpPr txBox="1"/>
          <p:nvPr/>
        </p:nvSpPr>
        <p:spPr>
          <a:xfrm>
            <a:off x="2595991" y="4966658"/>
            <a:ext cx="6867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Fig 4. Material customizing process</a:t>
            </a:r>
          </a:p>
        </p:txBody>
      </p:sp>
    </p:spTree>
    <p:extLst>
      <p:ext uri="{BB962C8B-B14F-4D97-AF65-F5344CB8AC3E}">
        <p14:creationId xmlns:p14="http://schemas.microsoft.com/office/powerpoint/2010/main" val="2488309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2CC1D0-7982-41FA-91C6-6AD3F118AE4F}"/>
              </a:ext>
            </a:extLst>
          </p:cNvPr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Helvetica" pitchFamily="50" charset="0"/>
              </a:rPr>
              <a:t>2.2 Revit – Space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3C9E954-F9DE-423B-99E7-41151A9CE6D0}"/>
              </a:ext>
            </a:extLst>
          </p:cNvPr>
          <p:cNvSpPr txBox="1"/>
          <p:nvPr/>
        </p:nvSpPr>
        <p:spPr>
          <a:xfrm>
            <a:off x="0" y="5763686"/>
            <a:ext cx="12192000" cy="1153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Helvetica" pitchFamily="50" charset="0"/>
              </a:rPr>
              <a:t>• If space tag is not shown, click Space Tag (blue box) </a:t>
            </a:r>
            <a:r>
              <a:rPr lang="ko-KR" altLang="en-US" sz="2400" dirty="0">
                <a:latin typeface="Helvetica" pitchFamily="50" charset="0"/>
              </a:rPr>
              <a:t>→ </a:t>
            </a:r>
            <a:r>
              <a:rPr lang="en-US" altLang="ko-KR" sz="2400" dirty="0">
                <a:latin typeface="Helvetica" pitchFamily="50" charset="0"/>
              </a:rPr>
              <a:t>Annotations</a:t>
            </a:r>
            <a:r>
              <a:rPr lang="ko-KR" altLang="en-US" sz="2400" dirty="0">
                <a:latin typeface="Helvetica" pitchFamily="50" charset="0"/>
              </a:rPr>
              <a:t> → </a:t>
            </a:r>
            <a:r>
              <a:rPr lang="en-US" altLang="ko-KR" sz="2400" dirty="0">
                <a:latin typeface="Helvetica" pitchFamily="50" charset="0"/>
              </a:rPr>
              <a:t>Mechanical </a:t>
            </a:r>
            <a:r>
              <a:rPr lang="ko-KR" altLang="en-US" sz="2400" dirty="0">
                <a:latin typeface="Helvetica" pitchFamily="50" charset="0"/>
              </a:rPr>
              <a:t>→ </a:t>
            </a:r>
            <a:r>
              <a:rPr lang="en-US" altLang="ko-KR" sz="2400" dirty="0">
                <a:latin typeface="Helvetica" pitchFamily="50" charset="0"/>
              </a:rPr>
              <a:t>Space Tag </a:t>
            </a:r>
            <a:endParaRPr lang="en-US" sz="2200" dirty="0">
              <a:latin typeface="Helvetica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EFE132-5C87-4E5A-A8E9-0C203E9A7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3599"/>
            <a:ext cx="6096000" cy="470457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445FE62-320D-4512-8093-D3A27D477877}"/>
              </a:ext>
            </a:extLst>
          </p:cNvPr>
          <p:cNvSpPr/>
          <p:nvPr/>
        </p:nvSpPr>
        <p:spPr>
          <a:xfrm>
            <a:off x="1828800" y="1121069"/>
            <a:ext cx="207264" cy="37408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E945C4-D6FA-4901-A06A-C8028ED4067E}"/>
              </a:ext>
            </a:extLst>
          </p:cNvPr>
          <p:cNvCxnSpPr>
            <a:cxnSpLocks/>
          </p:cNvCxnSpPr>
          <p:nvPr/>
        </p:nvCxnSpPr>
        <p:spPr>
          <a:xfrm>
            <a:off x="1938962" y="1498300"/>
            <a:ext cx="0" cy="2491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C36BF20-A656-4440-A8A3-3678D5BE43AF}"/>
              </a:ext>
            </a:extLst>
          </p:cNvPr>
          <p:cNvSpPr txBox="1"/>
          <p:nvPr/>
        </p:nvSpPr>
        <p:spPr>
          <a:xfrm>
            <a:off x="497451" y="1622887"/>
            <a:ext cx="2869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" pitchFamily="50" charset="0"/>
              </a:rPr>
              <a:t>1. Click Space and then set up individual space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1E7292-4C06-4DFC-AB6B-10F982ACB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8899" y="863600"/>
            <a:ext cx="6103102" cy="4704574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35A01A29-72E7-44C4-86E2-3259848A06FD}"/>
              </a:ext>
            </a:extLst>
          </p:cNvPr>
          <p:cNvSpPr/>
          <p:nvPr/>
        </p:nvSpPr>
        <p:spPr>
          <a:xfrm>
            <a:off x="8933934" y="2285783"/>
            <a:ext cx="575808" cy="59989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CA84D94-2ED4-4E50-85B9-F2885E889100}"/>
              </a:ext>
            </a:extLst>
          </p:cNvPr>
          <p:cNvSpPr/>
          <p:nvPr/>
        </p:nvSpPr>
        <p:spPr>
          <a:xfrm>
            <a:off x="10562967" y="2285783"/>
            <a:ext cx="575808" cy="59989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05A92AE-04ED-49FD-A1A7-21A3FD81C0DE}"/>
              </a:ext>
            </a:extLst>
          </p:cNvPr>
          <p:cNvSpPr/>
          <p:nvPr/>
        </p:nvSpPr>
        <p:spPr>
          <a:xfrm>
            <a:off x="9758295" y="3129053"/>
            <a:ext cx="575808" cy="59989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7C92A6-3056-4897-AA8E-119336A49A68}"/>
              </a:ext>
            </a:extLst>
          </p:cNvPr>
          <p:cNvSpPr/>
          <p:nvPr/>
        </p:nvSpPr>
        <p:spPr>
          <a:xfrm>
            <a:off x="8971893" y="4561613"/>
            <a:ext cx="575808" cy="59989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E9F77D7-BF74-41C3-812F-54E2B793A12C}"/>
              </a:ext>
            </a:extLst>
          </p:cNvPr>
          <p:cNvSpPr/>
          <p:nvPr/>
        </p:nvSpPr>
        <p:spPr>
          <a:xfrm>
            <a:off x="10581947" y="4529194"/>
            <a:ext cx="575808" cy="59989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879084-7ED5-4BB2-A325-77DC1738EBA3}"/>
              </a:ext>
            </a:extLst>
          </p:cNvPr>
          <p:cNvSpPr txBox="1"/>
          <p:nvPr/>
        </p:nvSpPr>
        <p:spPr>
          <a:xfrm>
            <a:off x="7824816" y="3020745"/>
            <a:ext cx="2869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" pitchFamily="50" charset="0"/>
              </a:rPr>
              <a:t>2. Space tag is shown after setting up space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5988A08-9D25-44CD-B544-D4AE4B44FD16}"/>
              </a:ext>
            </a:extLst>
          </p:cNvPr>
          <p:cNvCxnSpPr>
            <a:cxnSpLocks/>
          </p:cNvCxnSpPr>
          <p:nvPr/>
        </p:nvCxnSpPr>
        <p:spPr>
          <a:xfrm>
            <a:off x="9153076" y="2900482"/>
            <a:ext cx="0" cy="2285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D2F96-01C6-4844-825B-4D51123DD43A}"/>
              </a:ext>
            </a:extLst>
          </p:cNvPr>
          <p:cNvSpPr/>
          <p:nvPr/>
        </p:nvSpPr>
        <p:spPr>
          <a:xfrm>
            <a:off x="2219340" y="1121068"/>
            <a:ext cx="207264" cy="427315"/>
          </a:xfrm>
          <a:prstGeom prst="rect">
            <a:avLst/>
          </a:prstGeom>
          <a:noFill/>
          <a:ln w="381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E8C615-0E52-403B-B00B-27E1A46B694D}"/>
              </a:ext>
            </a:extLst>
          </p:cNvPr>
          <p:cNvSpPr txBox="1"/>
          <p:nvPr/>
        </p:nvSpPr>
        <p:spPr>
          <a:xfrm>
            <a:off x="2654929" y="5495849"/>
            <a:ext cx="6867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Fig 5. Space set-up in Revit</a:t>
            </a:r>
          </a:p>
        </p:txBody>
      </p:sp>
    </p:spTree>
    <p:extLst>
      <p:ext uri="{BB962C8B-B14F-4D97-AF65-F5344CB8AC3E}">
        <p14:creationId xmlns:p14="http://schemas.microsoft.com/office/powerpoint/2010/main" val="910804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2CC1D0-7982-41FA-91C6-6AD3F118AE4F}"/>
              </a:ext>
            </a:extLst>
          </p:cNvPr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Helvetica" pitchFamily="50" charset="0"/>
              </a:rPr>
              <a:t>2.2 Revit – Space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3C9E954-F9DE-423B-99E7-41151A9CE6D0}"/>
              </a:ext>
            </a:extLst>
          </p:cNvPr>
          <p:cNvSpPr txBox="1"/>
          <p:nvPr/>
        </p:nvSpPr>
        <p:spPr>
          <a:xfrm>
            <a:off x="0" y="5713991"/>
            <a:ext cx="7062432" cy="113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Helvetica" pitchFamily="50" charset="0"/>
              </a:rPr>
              <a:t>• You should designate individual space one by one.</a:t>
            </a:r>
            <a:endParaRPr lang="en-US" sz="2200" dirty="0">
              <a:latin typeface="Helvetica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2313A1-6728-40C2-A049-F60B6B24E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67464"/>
            <a:ext cx="7062433" cy="470457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C36BF20-A656-4440-A8A3-3678D5BE43AF}"/>
              </a:ext>
            </a:extLst>
          </p:cNvPr>
          <p:cNvSpPr txBox="1"/>
          <p:nvPr/>
        </p:nvSpPr>
        <p:spPr>
          <a:xfrm>
            <a:off x="4535740" y="2465700"/>
            <a:ext cx="2040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" pitchFamily="50" charset="0"/>
              </a:rPr>
              <a:t>1. Click each space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04F40B-282A-4A9F-B48E-BF3DEEF9B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274" y="862631"/>
            <a:ext cx="3847884" cy="37795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445FE62-320D-4512-8093-D3A27D477877}"/>
              </a:ext>
            </a:extLst>
          </p:cNvPr>
          <p:cNvSpPr/>
          <p:nvPr/>
        </p:nvSpPr>
        <p:spPr>
          <a:xfrm>
            <a:off x="1017270" y="3544877"/>
            <a:ext cx="1520190" cy="39847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0EA9972-EFB7-4645-9A14-006E151EF8D4}"/>
              </a:ext>
            </a:extLst>
          </p:cNvPr>
          <p:cNvCxnSpPr>
            <a:cxnSpLocks/>
          </p:cNvCxnSpPr>
          <p:nvPr/>
        </p:nvCxnSpPr>
        <p:spPr>
          <a:xfrm flipV="1">
            <a:off x="2393611" y="3157728"/>
            <a:ext cx="5202005" cy="6039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B86EF26-AB1C-46FA-AD0E-450AA8DB5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8708" y="4643929"/>
            <a:ext cx="4247946" cy="2194772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985D992-0B3D-4E1E-B4B2-5CF3235AF7BE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393611" y="3864864"/>
            <a:ext cx="5135097" cy="18764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8B8C7DE-7FD7-4022-9ACA-73AC8C7B51BA}"/>
              </a:ext>
            </a:extLst>
          </p:cNvPr>
          <p:cNvCxnSpPr>
            <a:cxnSpLocks/>
          </p:cNvCxnSpPr>
          <p:nvPr/>
        </p:nvCxnSpPr>
        <p:spPr>
          <a:xfrm>
            <a:off x="4070597" y="2634977"/>
            <a:ext cx="5318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EEBB0C4-A3CE-455F-AAEC-9431E852F752}"/>
              </a:ext>
            </a:extLst>
          </p:cNvPr>
          <p:cNvCxnSpPr>
            <a:cxnSpLocks/>
          </p:cNvCxnSpPr>
          <p:nvPr/>
        </p:nvCxnSpPr>
        <p:spPr>
          <a:xfrm flipV="1">
            <a:off x="2013578" y="3236976"/>
            <a:ext cx="0" cy="3637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D5955B4-8CCD-4233-861D-21F372B2A7CB}"/>
              </a:ext>
            </a:extLst>
          </p:cNvPr>
          <p:cNvSpPr txBox="1"/>
          <p:nvPr/>
        </p:nvSpPr>
        <p:spPr>
          <a:xfrm>
            <a:off x="595263" y="2709481"/>
            <a:ext cx="2836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" pitchFamily="50" charset="0"/>
              </a:rPr>
              <a:t>2. Select Heated or Cooled/Unconditioned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2F2B40-230B-4260-AF22-11FB38C20691}"/>
              </a:ext>
            </a:extLst>
          </p:cNvPr>
          <p:cNvSpPr txBox="1"/>
          <p:nvPr/>
        </p:nvSpPr>
        <p:spPr>
          <a:xfrm>
            <a:off x="10056114" y="5224687"/>
            <a:ext cx="15195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" pitchFamily="50" charset="0"/>
              </a:rPr>
              <a:t>4. Click all of override and check analytic construction is “Building”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1183392-07BD-4955-9F7A-62F413430F81}"/>
              </a:ext>
            </a:extLst>
          </p:cNvPr>
          <p:cNvSpPr/>
          <p:nvPr/>
        </p:nvSpPr>
        <p:spPr>
          <a:xfrm>
            <a:off x="7768590" y="4139185"/>
            <a:ext cx="174674" cy="201168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8F9FA0-4E12-464F-A62B-FE83F44AC9CD}"/>
              </a:ext>
            </a:extLst>
          </p:cNvPr>
          <p:cNvSpPr txBox="1"/>
          <p:nvPr/>
        </p:nvSpPr>
        <p:spPr>
          <a:xfrm>
            <a:off x="9388655" y="3224130"/>
            <a:ext cx="20987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" pitchFamily="50" charset="0"/>
              </a:rPr>
              <a:t>3. Select space type and Check if internal gains are correct. You can also create new space type by hitting green box left.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D405665-886A-4659-8DB0-F31EA67168E5}"/>
              </a:ext>
            </a:extLst>
          </p:cNvPr>
          <p:cNvSpPr/>
          <p:nvPr/>
        </p:nvSpPr>
        <p:spPr>
          <a:xfrm>
            <a:off x="7642860" y="4904401"/>
            <a:ext cx="975360" cy="21501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D5E0259-8D4C-445B-B52D-F3276EB7656D}"/>
              </a:ext>
            </a:extLst>
          </p:cNvPr>
          <p:cNvSpPr/>
          <p:nvPr/>
        </p:nvSpPr>
        <p:spPr>
          <a:xfrm>
            <a:off x="8778240" y="5119418"/>
            <a:ext cx="1314450" cy="120137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3CCA2D-11F3-49C6-B5E6-B56B0DB933B3}"/>
              </a:ext>
            </a:extLst>
          </p:cNvPr>
          <p:cNvSpPr txBox="1"/>
          <p:nvPr/>
        </p:nvSpPr>
        <p:spPr>
          <a:xfrm>
            <a:off x="1601774" y="5497294"/>
            <a:ext cx="3660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Fig 6. Space type set-up in Revit</a:t>
            </a:r>
          </a:p>
        </p:txBody>
      </p:sp>
    </p:spTree>
    <p:extLst>
      <p:ext uri="{BB962C8B-B14F-4D97-AF65-F5344CB8AC3E}">
        <p14:creationId xmlns:p14="http://schemas.microsoft.com/office/powerpoint/2010/main" val="1174992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2CC1D0-7982-41FA-91C6-6AD3F118AE4F}"/>
              </a:ext>
            </a:extLst>
          </p:cNvPr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Helvetica" pitchFamily="50" charset="0"/>
              </a:rPr>
              <a:t>2.3 Revit – Thermal zone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3C9E954-F9DE-423B-99E7-41151A9CE6D0}"/>
              </a:ext>
            </a:extLst>
          </p:cNvPr>
          <p:cNvSpPr txBox="1"/>
          <p:nvPr/>
        </p:nvSpPr>
        <p:spPr>
          <a:xfrm>
            <a:off x="0" y="5970319"/>
            <a:ext cx="12192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50" charset="0"/>
              </a:rPr>
              <a:t>• More detail tutorial is available in the following link</a:t>
            </a:r>
            <a:r>
              <a:rPr lang="en-US" dirty="0">
                <a:latin typeface="Helvetica" pitchFamily="50" charset="0"/>
              </a:rPr>
              <a:t> (</a:t>
            </a:r>
            <a:r>
              <a:rPr lang="en-US" dirty="0">
                <a:latin typeface="Helvetica" pitchFamily="50" charset="0"/>
                <a:hlinkClick r:id="rId3"/>
              </a:rPr>
              <a:t>https://www.youtube.com/watch?v=ftZkY6pmNGQ&amp;index=5&amp;list=LLptFwQQSnDAcmIZXPY1EwaA</a:t>
            </a:r>
            <a:r>
              <a:rPr lang="en-US" dirty="0">
                <a:latin typeface="Helvetica" pitchFamily="50" charset="0"/>
              </a:rPr>
              <a:t>) </a:t>
            </a:r>
            <a:endParaRPr lang="en-US" sz="2200" dirty="0">
              <a:latin typeface="Helvetica" pitchFamily="50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326AF2-C47E-4D55-B479-5AABC1DC2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63599"/>
            <a:ext cx="6096000" cy="47045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8AE402-AAED-49D9-B8D4-F8B038264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863598"/>
            <a:ext cx="6096000" cy="470457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222E77-397E-4D93-B605-47BA41E6D695}"/>
              </a:ext>
            </a:extLst>
          </p:cNvPr>
          <p:cNvSpPr/>
          <p:nvPr/>
        </p:nvSpPr>
        <p:spPr>
          <a:xfrm>
            <a:off x="2550160" y="1121069"/>
            <a:ext cx="207264" cy="37408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34D06F-B5B1-4330-BA70-73DABC538E99}"/>
              </a:ext>
            </a:extLst>
          </p:cNvPr>
          <p:cNvCxnSpPr>
            <a:cxnSpLocks/>
          </p:cNvCxnSpPr>
          <p:nvPr/>
        </p:nvCxnSpPr>
        <p:spPr>
          <a:xfrm>
            <a:off x="2670482" y="1498300"/>
            <a:ext cx="0" cy="2491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E4385C5-C6ED-44AA-ABF1-079F1B668021}"/>
              </a:ext>
            </a:extLst>
          </p:cNvPr>
          <p:cNvSpPr txBox="1"/>
          <p:nvPr/>
        </p:nvSpPr>
        <p:spPr>
          <a:xfrm>
            <a:off x="1218811" y="1635079"/>
            <a:ext cx="2869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" pitchFamily="50" charset="0"/>
              </a:rPr>
              <a:t>1. Click Zone to set up thermal zone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0B8EA6-631F-4E79-811B-420AFBF0AA38}"/>
              </a:ext>
            </a:extLst>
          </p:cNvPr>
          <p:cNvSpPr txBox="1"/>
          <p:nvPr/>
        </p:nvSpPr>
        <p:spPr>
          <a:xfrm>
            <a:off x="7314811" y="1162699"/>
            <a:ext cx="4877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" pitchFamily="50" charset="0"/>
              </a:rPr>
              <a:t>2. If two spaces are same thermal zones, click the two spaces and then hit Finish Ending Zone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BD8831-24C0-4D2C-A1F3-4F078F2A6F48}"/>
              </a:ext>
            </a:extLst>
          </p:cNvPr>
          <p:cNvSpPr/>
          <p:nvPr/>
        </p:nvSpPr>
        <p:spPr>
          <a:xfrm>
            <a:off x="6977195" y="1121069"/>
            <a:ext cx="263664" cy="50181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9C0D14-10FD-4C3A-9CCA-8BDCE99EE6AB}"/>
              </a:ext>
            </a:extLst>
          </p:cNvPr>
          <p:cNvSpPr txBox="1"/>
          <p:nvPr/>
        </p:nvSpPr>
        <p:spPr>
          <a:xfrm>
            <a:off x="3955114" y="5504896"/>
            <a:ext cx="4281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Fig 7. Thermal zone set-up in Revit</a:t>
            </a:r>
          </a:p>
        </p:txBody>
      </p:sp>
    </p:spTree>
    <p:extLst>
      <p:ext uri="{BB962C8B-B14F-4D97-AF65-F5344CB8AC3E}">
        <p14:creationId xmlns:p14="http://schemas.microsoft.com/office/powerpoint/2010/main" val="3533294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1120</TotalTime>
  <Words>1135</Words>
  <Application>Microsoft Office PowerPoint</Application>
  <PresentationFormat>Widescreen</PresentationFormat>
  <Paragraphs>138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Helvetica</vt:lpstr>
      <vt:lpstr>Office Theme</vt:lpstr>
      <vt:lpstr>gb (Green Building) EPC v1.0 Tutorial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BIM-BEM-BCS Project</dc:title>
  <dc:creator>Yun Joon Jung</dc:creator>
  <cp:lastModifiedBy>Yun Joon Jung</cp:lastModifiedBy>
  <cp:revision>470</cp:revision>
  <dcterms:created xsi:type="dcterms:W3CDTF">2017-09-18T16:58:59Z</dcterms:created>
  <dcterms:modified xsi:type="dcterms:W3CDTF">2019-03-19T13:42:22Z</dcterms:modified>
</cp:coreProperties>
</file>